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81" r:id="rId6"/>
    <p:sldId id="282" r:id="rId7"/>
    <p:sldId id="266" r:id="rId8"/>
    <p:sldId id="270" r:id="rId9"/>
    <p:sldId id="261" r:id="rId10"/>
    <p:sldId id="263" r:id="rId11"/>
    <p:sldId id="262" r:id="rId12"/>
    <p:sldId id="264" r:id="rId13"/>
    <p:sldId id="265" r:id="rId14"/>
    <p:sldId id="268" r:id="rId15"/>
    <p:sldId id="280" r:id="rId16"/>
    <p:sldId id="271" r:id="rId17"/>
    <p:sldId id="278" r:id="rId18"/>
    <p:sldId id="279" r:id="rId19"/>
    <p:sldId id="283"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9275"/>
    <p:restoredTop sz="94663"/>
  </p:normalViewPr>
  <p:slideViewPr>
    <p:cSldViewPr snapToGrid="0" snapToObjects="1">
      <p:cViewPr varScale="1">
        <p:scale>
          <a:sx n="100" d="100"/>
          <a:sy n="100" d="100"/>
        </p:scale>
        <p:origin x="160" y="7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5923F103-BC34-4FE4-A40E-EDDEECFDA5D0}" type="datetimeFigureOut">
              <a:rPr lang="en-US" dirty="0"/>
              <a:pPr/>
              <a:t>8/2/19</a:t>
            </a:fld>
            <a:endParaRPr lang="en-US" dirty="0"/>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US" dirty="0"/>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23A1CC3-2375-41D4-9E03-427CAF2A4C1A}" type="datetimeFigureOut">
              <a:rPr lang="en-US" dirty="0"/>
              <a:t>8/2/19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AFF16868-8199-4C2C-A5B1-63AEE139F88E}" type="datetimeFigureOut">
              <a:rPr lang="en-US" dirty="0"/>
              <a:t>8/2/19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AAD9FF7F-6988-44CC-821B-644E70CD2F73}" type="datetimeFigureOut">
              <a:rPr lang="en-US" dirty="0"/>
              <a:t>8/2/19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C12C299-16B2-4475-990D-751901EACC14}" type="datetimeFigureOut">
              <a:rPr lang="en-US" dirty="0"/>
              <a:t>8/2/19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9FE86839-B9D8-4651-8783-F325ECE74E65}" type="datetimeFigureOut">
              <a:rPr lang="en-US" dirty="0"/>
              <a:t>8/2/19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FD484F64-32F6-45C5-931F-ADC1662401D0}" type="datetimeFigureOut">
              <a:rPr lang="en-US" dirty="0"/>
              <a:t>8/2/19</a:t>
            </a:fld>
            <a:endParaRPr lang="en-US" dirty="0"/>
          </a:p>
        </p:txBody>
      </p:sp>
      <p:sp>
        <p:nvSpPr>
          <p:cNvPr id="8" name="Footer Placeholder 7"/>
          <p:cNvSpPr>
            <a:spLocks noGrp="1"/>
          </p:cNvSpPr>
          <p:nvPr>
            <p:ph type="ftr" sz="quarter" idx="11"/>
          </p:nvPr>
        </p:nvSpPr>
        <p:spPr>
          <a:xfrm>
            <a:off x="561111" y="6391838"/>
            <a:ext cx="3644282" cy="304801"/>
          </a:xfrm>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53086D93-FCAC-47E0-A2EE-787E62CA814C}" type="datetimeFigureOut">
              <a:rPr lang="en-US" dirty="0"/>
              <a:t>8/2/19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CDA879A6-0FD0-4734-A311-86BFCA472E6E}" type="datetimeFigureOut">
              <a:rPr lang="en-US" dirty="0"/>
              <a:t>8/2/19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9C9CA7B-DFD4-44B5-8C60-D14B8CD1FB59}" type="datetimeFigureOut">
              <a:rPr lang="en-US" dirty="0"/>
              <a:t>8/2/19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34E6425-0181-43F2-84FC-787E803FD2F8}" type="datetimeFigureOut">
              <a:rPr lang="en-US" dirty="0"/>
              <a:t>8/2/19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BDB8791-F1B0-41E7-B7FD-A781E65C4266}" type="datetimeFigureOut">
              <a:rPr lang="en-US" dirty="0"/>
              <a:t>8/2/19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FDD63B2-E120-4ED8-B27B-C685F510A5FE}" type="datetimeFigureOut">
              <a:rPr lang="en-US" dirty="0"/>
              <a:t>8/2/19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AA18ACC-A947-437B-A130-35BD54FDF1E9}" type="datetimeFigureOut">
              <a:rPr lang="en-US" dirty="0"/>
              <a:t>8/2/19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C8D7E02-BCB8-4D50-A234-369438C08659}" type="datetimeFigureOut">
              <a:rPr lang="en-US" dirty="0"/>
              <a:t>8/2/19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6E86A4C-8E40-4F87-A4F0-01A0687C5742}" type="datetimeFigureOut">
              <a:rPr lang="en-US" dirty="0"/>
              <a:t>8/2/19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5E72C73-2D91-4E12-BA25-F0AA0C03599B}" type="datetimeFigureOut">
              <a:rPr lang="en-US" dirty="0"/>
              <a:t>8/2/19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2BE451C3-0FF4-47C4-B829-773ADF60F88C}" type="datetimeFigureOut">
              <a:rPr lang="en-US" dirty="0"/>
              <a:t>8/2/19</a:t>
            </a:fld>
            <a:endParaRPr lang="en-US" dirty="0"/>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US" dirty="0"/>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73"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72" r:id="rId12"/>
    <p:sldLayoutId id="2147483662" r:id="rId13"/>
    <p:sldLayoutId id="2147483669" r:id="rId14"/>
    <p:sldLayoutId id="2147483670" r:id="rId15"/>
    <p:sldLayoutId id="2147483658" r:id="rId16"/>
    <p:sldLayoutId id="2147483659" r:id="rId17"/>
  </p:sldLayoutIdLst>
  <p:hf sldNum="0" hdr="0" ftr="0" dt="0"/>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image" Target="../media/image13.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25.sv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Freeform 5">
            <a:extLst>
              <a:ext uri="{FF2B5EF4-FFF2-40B4-BE49-F238E27FC236}">
                <a16:creationId xmlns:a16="http://schemas.microsoft.com/office/drawing/2014/main" id="{D22D1B95-2B54-43E9-85D9-B489F6C5DD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a:extLst>
              <a:ext uri="{FF2B5EF4-FFF2-40B4-BE49-F238E27FC236}">
                <a16:creationId xmlns:a16="http://schemas.microsoft.com/office/drawing/2014/main" id="{7D0F3F6D-A49D-4406-8D61-1C4F8D792F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a:extLst>
              <a:ext uri="{FF2B5EF4-FFF2-40B4-BE49-F238E27FC236}">
                <a16:creationId xmlns:a16="http://schemas.microsoft.com/office/drawing/2014/main" id="{D953A318-DA8D-4405-9536-D889E45C5E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sp>
        <p:nvSpPr>
          <p:cNvPr id="14" name="Rectangle 13">
            <a:extLst>
              <a:ext uri="{FF2B5EF4-FFF2-40B4-BE49-F238E27FC236}">
                <a16:creationId xmlns:a16="http://schemas.microsoft.com/office/drawing/2014/main" id="{9E382A3D-2F90-475C-8DF2-F666FEA342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DADC5EF9-A9EF-8749-8F67-A717E34EA80E}"/>
              </a:ext>
            </a:extLst>
          </p:cNvPr>
          <p:cNvSpPr>
            <a:spLocks noGrp="1"/>
          </p:cNvSpPr>
          <p:nvPr>
            <p:ph type="ctrTitle"/>
          </p:nvPr>
        </p:nvSpPr>
        <p:spPr>
          <a:xfrm>
            <a:off x="1683171" y="1143000"/>
            <a:ext cx="8825658" cy="3389217"/>
          </a:xfrm>
        </p:spPr>
        <p:txBody>
          <a:bodyPr anchor="ctr">
            <a:normAutofit/>
          </a:bodyPr>
          <a:lstStyle/>
          <a:p>
            <a:pPr lvl="0" algn="ctr" defTabSz="914400">
              <a:lnSpc>
                <a:spcPct val="90000"/>
              </a:lnSpc>
              <a:spcBef>
                <a:spcPts val="0"/>
              </a:spcBef>
            </a:pPr>
            <a:r>
              <a:rPr lang="en-US" sz="4600" b="1" kern="0">
                <a:solidFill>
                  <a:srgbClr val="FFFFFF"/>
                </a:solidFill>
                <a:latin typeface="Maven Pro"/>
                <a:ea typeface="Maven Pro"/>
                <a:cs typeface="Maven Pro"/>
                <a:sym typeface="Maven Pro"/>
              </a:rPr>
              <a:t>Prudential Life Insurance</a:t>
            </a:r>
            <a:br>
              <a:rPr lang="en-US" sz="4600" b="1" kern="0">
                <a:solidFill>
                  <a:srgbClr val="FFFFFF"/>
                </a:solidFill>
                <a:latin typeface="Maven Pro"/>
                <a:ea typeface="Maven Pro"/>
                <a:cs typeface="Maven Pro"/>
                <a:sym typeface="Maven Pro"/>
              </a:rPr>
            </a:br>
            <a:br>
              <a:rPr lang="en-US" sz="4600" b="1" kern="0">
                <a:solidFill>
                  <a:srgbClr val="FFFFFF"/>
                </a:solidFill>
                <a:latin typeface="Maven Pro"/>
                <a:ea typeface="Maven Pro"/>
                <a:cs typeface="Maven Pro"/>
                <a:sym typeface="Maven Pro"/>
              </a:rPr>
            </a:br>
            <a:r>
              <a:rPr lang="en-US" sz="4600" b="1" kern="0">
                <a:solidFill>
                  <a:srgbClr val="FFFFFF"/>
                </a:solidFill>
                <a:latin typeface="Maven Pro"/>
                <a:ea typeface="Maven Pro"/>
                <a:cs typeface="Maven Pro"/>
                <a:sym typeface="Maven Pro"/>
              </a:rPr>
              <a:t>Advances in Data Science and Architecture</a:t>
            </a:r>
            <a:br>
              <a:rPr lang="en-US" sz="4600" b="1" kern="0">
                <a:solidFill>
                  <a:srgbClr val="FFFFFF"/>
                </a:solidFill>
                <a:latin typeface="Maven Pro"/>
                <a:ea typeface="Maven Pro"/>
                <a:cs typeface="Maven Pro"/>
                <a:sym typeface="Maven Pro"/>
              </a:rPr>
            </a:br>
            <a:r>
              <a:rPr lang="en-US" sz="4600" b="1" kern="0">
                <a:solidFill>
                  <a:srgbClr val="FFFFFF"/>
                </a:solidFill>
                <a:latin typeface="Maven Pro"/>
                <a:ea typeface="Maven Pro"/>
                <a:cs typeface="Maven Pro"/>
                <a:sym typeface="Maven Pro"/>
              </a:rPr>
              <a:t>Professor: Dr. Subrata Das</a:t>
            </a:r>
            <a:endParaRPr lang="en-US" sz="4600">
              <a:solidFill>
                <a:srgbClr val="FFFFFF"/>
              </a:solidFill>
            </a:endParaRPr>
          </a:p>
        </p:txBody>
      </p:sp>
      <p:sp>
        <p:nvSpPr>
          <p:cNvPr id="3" name="Subtitle 2">
            <a:extLst>
              <a:ext uri="{FF2B5EF4-FFF2-40B4-BE49-F238E27FC236}">
                <a16:creationId xmlns:a16="http://schemas.microsoft.com/office/drawing/2014/main" id="{85D0D4BE-EAAE-714E-8CC3-2853B7056015}"/>
              </a:ext>
            </a:extLst>
          </p:cNvPr>
          <p:cNvSpPr>
            <a:spLocks noGrp="1"/>
          </p:cNvSpPr>
          <p:nvPr>
            <p:ph type="subTitle" idx="1"/>
          </p:nvPr>
        </p:nvSpPr>
        <p:spPr>
          <a:xfrm>
            <a:off x="1683171" y="5240851"/>
            <a:ext cx="8825658" cy="828932"/>
          </a:xfrm>
        </p:spPr>
        <p:txBody>
          <a:bodyPr>
            <a:normAutofit/>
          </a:bodyPr>
          <a:lstStyle/>
          <a:p>
            <a:pPr lvl="0" algn="ctr">
              <a:lnSpc>
                <a:spcPct val="90000"/>
              </a:lnSpc>
              <a:spcBef>
                <a:spcPts val="0"/>
              </a:spcBef>
            </a:pPr>
            <a:r>
              <a:rPr lang="en-US" sz="1300" dirty="0" err="1">
                <a:solidFill>
                  <a:schemeClr val="tx2"/>
                </a:solidFill>
              </a:rPr>
              <a:t>Shiqi</a:t>
            </a:r>
            <a:r>
              <a:rPr lang="en-US" sz="1300" dirty="0">
                <a:solidFill>
                  <a:schemeClr val="tx2"/>
                </a:solidFill>
              </a:rPr>
              <a:t> Dai</a:t>
            </a:r>
            <a:r>
              <a:rPr lang="en-US" sz="1300" b="1" dirty="0">
                <a:solidFill>
                  <a:schemeClr val="tx2"/>
                </a:solidFill>
              </a:rPr>
              <a:t> </a:t>
            </a:r>
            <a:r>
              <a:rPr lang="en-US" sz="1300" dirty="0">
                <a:solidFill>
                  <a:schemeClr val="tx2"/>
                </a:solidFill>
              </a:rPr>
              <a:t>[001819581]</a:t>
            </a:r>
          </a:p>
          <a:p>
            <a:pPr lvl="0" algn="ctr">
              <a:lnSpc>
                <a:spcPct val="90000"/>
              </a:lnSpc>
              <a:spcBef>
                <a:spcPts val="0"/>
              </a:spcBef>
              <a:buClr>
                <a:schemeClr val="dk1"/>
              </a:buClr>
              <a:buSzPts val="1100"/>
            </a:pPr>
            <a:r>
              <a:rPr lang="en-US" sz="1300" dirty="0">
                <a:solidFill>
                  <a:schemeClr val="tx2"/>
                </a:solidFill>
              </a:rPr>
              <a:t>Shweta Tatiya</a:t>
            </a:r>
            <a:r>
              <a:rPr lang="en-US" sz="1300" b="1" dirty="0">
                <a:solidFill>
                  <a:schemeClr val="tx2"/>
                </a:solidFill>
              </a:rPr>
              <a:t> </a:t>
            </a:r>
            <a:r>
              <a:rPr lang="en-US" sz="1300" dirty="0">
                <a:solidFill>
                  <a:schemeClr val="tx2"/>
                </a:solidFill>
              </a:rPr>
              <a:t>[001814724]</a:t>
            </a:r>
          </a:p>
          <a:p>
            <a:pPr lvl="0" algn="ctr">
              <a:lnSpc>
                <a:spcPct val="90000"/>
              </a:lnSpc>
              <a:spcBef>
                <a:spcPts val="0"/>
              </a:spcBef>
              <a:buClr>
                <a:schemeClr val="dk1"/>
              </a:buClr>
              <a:buSzPts val="1100"/>
            </a:pPr>
            <a:r>
              <a:rPr lang="en-US" sz="1300" dirty="0" err="1">
                <a:solidFill>
                  <a:schemeClr val="tx2"/>
                </a:solidFill>
              </a:rPr>
              <a:t>Dharak</a:t>
            </a:r>
            <a:r>
              <a:rPr lang="en-US" sz="1300" dirty="0">
                <a:solidFill>
                  <a:schemeClr val="tx2"/>
                </a:solidFill>
              </a:rPr>
              <a:t> </a:t>
            </a:r>
            <a:r>
              <a:rPr lang="en-US" sz="1300" dirty="0" err="1">
                <a:solidFill>
                  <a:schemeClr val="tx2"/>
                </a:solidFill>
              </a:rPr>
              <a:t>Savalia</a:t>
            </a:r>
            <a:r>
              <a:rPr lang="en-US" sz="1300" dirty="0">
                <a:solidFill>
                  <a:schemeClr val="tx2"/>
                </a:solidFill>
              </a:rPr>
              <a:t> [001219064]</a:t>
            </a:r>
            <a:endParaRPr lang="en-US" sz="1300" b="1" dirty="0">
              <a:solidFill>
                <a:schemeClr val="tx2"/>
              </a:solidFill>
            </a:endParaRPr>
          </a:p>
          <a:p>
            <a:pPr lvl="0" algn="ctr">
              <a:lnSpc>
                <a:spcPct val="90000"/>
              </a:lnSpc>
              <a:spcBef>
                <a:spcPts val="0"/>
              </a:spcBef>
              <a:buClr>
                <a:schemeClr val="dk1"/>
              </a:buClr>
              <a:buSzPts val="1100"/>
            </a:pPr>
            <a:r>
              <a:rPr lang="en-US" sz="1300" dirty="0">
                <a:solidFill>
                  <a:schemeClr val="tx2"/>
                </a:solidFill>
              </a:rPr>
              <a:t>Rohini </a:t>
            </a:r>
            <a:r>
              <a:rPr lang="en-US" sz="1300" dirty="0" err="1">
                <a:solidFill>
                  <a:schemeClr val="tx2"/>
                </a:solidFill>
              </a:rPr>
              <a:t>Mandewalkar</a:t>
            </a:r>
            <a:r>
              <a:rPr lang="en-US" sz="1300" dirty="0">
                <a:solidFill>
                  <a:schemeClr val="tx2"/>
                </a:solidFill>
              </a:rPr>
              <a:t> [001235482]</a:t>
            </a:r>
          </a:p>
          <a:p>
            <a:pPr algn="ctr">
              <a:lnSpc>
                <a:spcPct val="90000"/>
              </a:lnSpc>
            </a:pPr>
            <a:endParaRPr lang="en-US" sz="1300" dirty="0">
              <a:solidFill>
                <a:schemeClr val="tx2"/>
              </a:solidFill>
            </a:endParaRPr>
          </a:p>
        </p:txBody>
      </p:sp>
    </p:spTree>
    <p:extLst>
      <p:ext uri="{BB962C8B-B14F-4D97-AF65-F5344CB8AC3E}">
        <p14:creationId xmlns:p14="http://schemas.microsoft.com/office/powerpoint/2010/main" val="11517822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10C9632-BB6F-48EE-AB65-501878BA5D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587"/>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sp>
      <p:sp>
        <p:nvSpPr>
          <p:cNvPr id="13" name="Freeform: Shape 12">
            <a:extLst>
              <a:ext uri="{FF2B5EF4-FFF2-40B4-BE49-F238E27FC236}">
                <a16:creationId xmlns:a16="http://schemas.microsoft.com/office/drawing/2014/main" id="{4EC8AAB6-953B-4D29-9967-3C44D06BB4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171964" y="-140866"/>
            <a:ext cx="6053670" cy="7139732"/>
          </a:xfrm>
          <a:custGeom>
            <a:avLst/>
            <a:gdLst>
              <a:gd name="connsiteX0" fmla="*/ 6053670 w 6053670"/>
              <a:gd name="connsiteY0" fmla="*/ 1098 h 7139732"/>
              <a:gd name="connsiteX1" fmla="*/ 6053670 w 6053670"/>
              <a:gd name="connsiteY1" fmla="*/ 1084479 h 7139732"/>
              <a:gd name="connsiteX2" fmla="*/ 6053670 w 6053670"/>
              <a:gd name="connsiteY2" fmla="*/ 1254558 h 7139732"/>
              <a:gd name="connsiteX3" fmla="*/ 6053670 w 6053670"/>
              <a:gd name="connsiteY3" fmla="*/ 7139732 h 7139732"/>
              <a:gd name="connsiteX4" fmla="*/ 0 w 6053670"/>
              <a:gd name="connsiteY4" fmla="*/ 7139732 h 7139732"/>
              <a:gd name="connsiteX5" fmla="*/ 0 w 6053670"/>
              <a:gd name="connsiteY5" fmla="*/ 1249853 h 7139732"/>
              <a:gd name="connsiteX6" fmla="*/ 0 w 6053670"/>
              <a:gd name="connsiteY6" fmla="*/ 1084479 h 7139732"/>
              <a:gd name="connsiteX7" fmla="*/ 0 w 6053670"/>
              <a:gd name="connsiteY7" fmla="*/ 0 h 7139732"/>
              <a:gd name="connsiteX8" fmla="*/ 35717 w 6053670"/>
              <a:gd name="connsiteY8" fmla="*/ 5488 h 7139732"/>
              <a:gd name="connsiteX9" fmla="*/ 140445 w 6053670"/>
              <a:gd name="connsiteY9" fmla="*/ 21641 h 7139732"/>
              <a:gd name="connsiteX10" fmla="*/ 216722 w 6053670"/>
              <a:gd name="connsiteY10" fmla="*/ 32932 h 7139732"/>
              <a:gd name="connsiteX11" fmla="*/ 307527 w 6053670"/>
              <a:gd name="connsiteY11" fmla="*/ 44850 h 7139732"/>
              <a:gd name="connsiteX12" fmla="*/ 415282 w 6053670"/>
              <a:gd name="connsiteY12" fmla="*/ 59121 h 7139732"/>
              <a:gd name="connsiteX13" fmla="*/ 534539 w 6053670"/>
              <a:gd name="connsiteY13" fmla="*/ 74175 h 7139732"/>
              <a:gd name="connsiteX14" fmla="*/ 668931 w 6053670"/>
              <a:gd name="connsiteY14" fmla="*/ 90014 h 7139732"/>
              <a:gd name="connsiteX15" fmla="*/ 815430 w 6053670"/>
              <a:gd name="connsiteY15" fmla="*/ 106794 h 7139732"/>
              <a:gd name="connsiteX16" fmla="*/ 974641 w 6053670"/>
              <a:gd name="connsiteY16" fmla="*/ 123574 h 7139732"/>
              <a:gd name="connsiteX17" fmla="*/ 1144144 w 6053670"/>
              <a:gd name="connsiteY17" fmla="*/ 140667 h 7139732"/>
              <a:gd name="connsiteX18" fmla="*/ 1326965 w 6053670"/>
              <a:gd name="connsiteY18" fmla="*/ 156506 h 7139732"/>
              <a:gd name="connsiteX19" fmla="*/ 1518261 w 6053670"/>
              <a:gd name="connsiteY19" fmla="*/ 171717 h 7139732"/>
              <a:gd name="connsiteX20" fmla="*/ 1720453 w 6053670"/>
              <a:gd name="connsiteY20" fmla="*/ 185518 h 7139732"/>
              <a:gd name="connsiteX21" fmla="*/ 1931121 w 6053670"/>
              <a:gd name="connsiteY21" fmla="*/ 198690 h 7139732"/>
              <a:gd name="connsiteX22" fmla="*/ 2150869 w 6053670"/>
              <a:gd name="connsiteY22" fmla="*/ 211079 h 7139732"/>
              <a:gd name="connsiteX23" fmla="*/ 2263467 w 6053670"/>
              <a:gd name="connsiteY23" fmla="*/ 215470 h 7139732"/>
              <a:gd name="connsiteX24" fmla="*/ 2378487 w 6053670"/>
              <a:gd name="connsiteY24" fmla="*/ 220332 h 7139732"/>
              <a:gd name="connsiteX25" fmla="*/ 2495323 w 6053670"/>
              <a:gd name="connsiteY25" fmla="*/ 224879 h 7139732"/>
              <a:gd name="connsiteX26" fmla="*/ 2612764 w 6053670"/>
              <a:gd name="connsiteY26" fmla="*/ 227859 h 7139732"/>
              <a:gd name="connsiteX27" fmla="*/ 2732627 w 6053670"/>
              <a:gd name="connsiteY27" fmla="*/ 230525 h 7139732"/>
              <a:gd name="connsiteX28" fmla="*/ 2853700 w 6053670"/>
              <a:gd name="connsiteY28" fmla="*/ 233348 h 7139732"/>
              <a:gd name="connsiteX29" fmla="*/ 2977195 w 6053670"/>
              <a:gd name="connsiteY29" fmla="*/ 235229 h 7139732"/>
              <a:gd name="connsiteX30" fmla="*/ 3101901 w 6053670"/>
              <a:gd name="connsiteY30" fmla="*/ 235229 h 7139732"/>
              <a:gd name="connsiteX31" fmla="*/ 3227817 w 6053670"/>
              <a:gd name="connsiteY31" fmla="*/ 236170 h 7139732"/>
              <a:gd name="connsiteX32" fmla="*/ 3354944 w 6053670"/>
              <a:gd name="connsiteY32" fmla="*/ 235229 h 7139732"/>
              <a:gd name="connsiteX33" fmla="*/ 3483887 w 6053670"/>
              <a:gd name="connsiteY33" fmla="*/ 233348 h 7139732"/>
              <a:gd name="connsiteX34" fmla="*/ 3612830 w 6053670"/>
              <a:gd name="connsiteY34" fmla="*/ 231623 h 7139732"/>
              <a:gd name="connsiteX35" fmla="*/ 3743590 w 6053670"/>
              <a:gd name="connsiteY35" fmla="*/ 227859 h 7139732"/>
              <a:gd name="connsiteX36" fmla="*/ 3875560 w 6053670"/>
              <a:gd name="connsiteY36" fmla="*/ 223938 h 7139732"/>
              <a:gd name="connsiteX37" fmla="*/ 4007530 w 6053670"/>
              <a:gd name="connsiteY37" fmla="*/ 219391 h 7139732"/>
              <a:gd name="connsiteX38" fmla="*/ 4140710 w 6053670"/>
              <a:gd name="connsiteY38" fmla="*/ 212961 h 7139732"/>
              <a:gd name="connsiteX39" fmla="*/ 4275102 w 6053670"/>
              <a:gd name="connsiteY39" fmla="*/ 205277 h 7139732"/>
              <a:gd name="connsiteX40" fmla="*/ 4410098 w 6053670"/>
              <a:gd name="connsiteY40" fmla="*/ 197907 h 7139732"/>
              <a:gd name="connsiteX41" fmla="*/ 4545096 w 6053670"/>
              <a:gd name="connsiteY41" fmla="*/ 188498 h 7139732"/>
              <a:gd name="connsiteX42" fmla="*/ 4681909 w 6053670"/>
              <a:gd name="connsiteY42" fmla="*/ 177207 h 7139732"/>
              <a:gd name="connsiteX43" fmla="*/ 4816905 w 6053670"/>
              <a:gd name="connsiteY43" fmla="*/ 165916 h 7139732"/>
              <a:gd name="connsiteX44" fmla="*/ 4954323 w 6053670"/>
              <a:gd name="connsiteY44" fmla="*/ 152899 h 7139732"/>
              <a:gd name="connsiteX45" fmla="*/ 5092347 w 6053670"/>
              <a:gd name="connsiteY45" fmla="*/ 138629 h 7139732"/>
              <a:gd name="connsiteX46" fmla="*/ 5228555 w 6053670"/>
              <a:gd name="connsiteY46" fmla="*/ 123574 h 7139732"/>
              <a:gd name="connsiteX47" fmla="*/ 5366578 w 6053670"/>
              <a:gd name="connsiteY47" fmla="*/ 106010 h 7139732"/>
              <a:gd name="connsiteX48" fmla="*/ 5503997 w 6053670"/>
              <a:gd name="connsiteY48" fmla="*/ 87192 h 7139732"/>
              <a:gd name="connsiteX49" fmla="*/ 5642020 w 6053670"/>
              <a:gd name="connsiteY49" fmla="*/ 68530 h 7139732"/>
              <a:gd name="connsiteX50" fmla="*/ 5779438 w 6053670"/>
              <a:gd name="connsiteY50" fmla="*/ 46733 h 7139732"/>
              <a:gd name="connsiteX51" fmla="*/ 5916251 w 6053670"/>
              <a:gd name="connsiteY51" fmla="*/ 24464 h 7139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053670" h="7139732">
                <a:moveTo>
                  <a:pt x="6053670" y="1098"/>
                </a:moveTo>
                <a:lnTo>
                  <a:pt x="6053670" y="1084479"/>
                </a:lnTo>
                <a:lnTo>
                  <a:pt x="6053670" y="1254558"/>
                </a:lnTo>
                <a:lnTo>
                  <a:pt x="6053670" y="7139732"/>
                </a:lnTo>
                <a:lnTo>
                  <a:pt x="0" y="7139732"/>
                </a:lnTo>
                <a:lnTo>
                  <a:pt x="0" y="1249853"/>
                </a:lnTo>
                <a:lnTo>
                  <a:pt x="0" y="1084479"/>
                </a:lnTo>
                <a:lnTo>
                  <a:pt x="0" y="0"/>
                </a:lnTo>
                <a:lnTo>
                  <a:pt x="35717" y="5488"/>
                </a:lnTo>
                <a:lnTo>
                  <a:pt x="140445" y="21641"/>
                </a:lnTo>
                <a:lnTo>
                  <a:pt x="216722" y="32932"/>
                </a:lnTo>
                <a:lnTo>
                  <a:pt x="307527" y="44850"/>
                </a:lnTo>
                <a:lnTo>
                  <a:pt x="415282" y="59121"/>
                </a:lnTo>
                <a:lnTo>
                  <a:pt x="534539" y="74175"/>
                </a:lnTo>
                <a:lnTo>
                  <a:pt x="668931" y="90014"/>
                </a:lnTo>
                <a:lnTo>
                  <a:pt x="815430" y="106794"/>
                </a:lnTo>
                <a:lnTo>
                  <a:pt x="974641" y="123574"/>
                </a:lnTo>
                <a:lnTo>
                  <a:pt x="1144144" y="140667"/>
                </a:lnTo>
                <a:lnTo>
                  <a:pt x="1326965" y="156506"/>
                </a:lnTo>
                <a:lnTo>
                  <a:pt x="1518261" y="171717"/>
                </a:lnTo>
                <a:lnTo>
                  <a:pt x="1720453" y="185518"/>
                </a:lnTo>
                <a:lnTo>
                  <a:pt x="1931121" y="198690"/>
                </a:lnTo>
                <a:lnTo>
                  <a:pt x="2150869" y="211079"/>
                </a:lnTo>
                <a:lnTo>
                  <a:pt x="2263467" y="215470"/>
                </a:lnTo>
                <a:lnTo>
                  <a:pt x="2378487" y="220332"/>
                </a:lnTo>
                <a:lnTo>
                  <a:pt x="2495323" y="224879"/>
                </a:lnTo>
                <a:lnTo>
                  <a:pt x="2612764" y="227859"/>
                </a:lnTo>
                <a:lnTo>
                  <a:pt x="2732627" y="230525"/>
                </a:lnTo>
                <a:lnTo>
                  <a:pt x="2853700" y="233348"/>
                </a:lnTo>
                <a:lnTo>
                  <a:pt x="2977195" y="235229"/>
                </a:lnTo>
                <a:lnTo>
                  <a:pt x="3101901" y="235229"/>
                </a:lnTo>
                <a:lnTo>
                  <a:pt x="3227817" y="236170"/>
                </a:lnTo>
                <a:lnTo>
                  <a:pt x="3354944" y="235229"/>
                </a:lnTo>
                <a:lnTo>
                  <a:pt x="3483887" y="233348"/>
                </a:lnTo>
                <a:lnTo>
                  <a:pt x="3612830" y="231623"/>
                </a:lnTo>
                <a:lnTo>
                  <a:pt x="3743590" y="227859"/>
                </a:lnTo>
                <a:lnTo>
                  <a:pt x="3875560" y="223938"/>
                </a:lnTo>
                <a:lnTo>
                  <a:pt x="4007530" y="219391"/>
                </a:lnTo>
                <a:lnTo>
                  <a:pt x="4140710" y="212961"/>
                </a:lnTo>
                <a:lnTo>
                  <a:pt x="4275102" y="205277"/>
                </a:lnTo>
                <a:lnTo>
                  <a:pt x="4410098" y="197907"/>
                </a:lnTo>
                <a:lnTo>
                  <a:pt x="4545096" y="188498"/>
                </a:lnTo>
                <a:lnTo>
                  <a:pt x="4681909" y="177207"/>
                </a:lnTo>
                <a:lnTo>
                  <a:pt x="4816905" y="165916"/>
                </a:lnTo>
                <a:lnTo>
                  <a:pt x="4954323" y="152899"/>
                </a:lnTo>
                <a:lnTo>
                  <a:pt x="5092347" y="138629"/>
                </a:lnTo>
                <a:lnTo>
                  <a:pt x="5228555" y="123574"/>
                </a:lnTo>
                <a:lnTo>
                  <a:pt x="5366578" y="106010"/>
                </a:lnTo>
                <a:lnTo>
                  <a:pt x="5503997" y="87192"/>
                </a:lnTo>
                <a:lnTo>
                  <a:pt x="5642020" y="68530"/>
                </a:lnTo>
                <a:lnTo>
                  <a:pt x="5779438" y="46733"/>
                </a:lnTo>
                <a:lnTo>
                  <a:pt x="5916251" y="24464"/>
                </a:lnTo>
                <a:close/>
              </a:path>
            </a:pathLst>
          </a:custGeom>
          <a:solidFill>
            <a:schemeClr val="tx1"/>
          </a:solidFill>
          <a:ln>
            <a:noFill/>
          </a:ln>
        </p:spPr>
      </p:sp>
      <p:sp>
        <p:nvSpPr>
          <p:cNvPr id="15" name="Freeform 5">
            <a:extLst>
              <a:ext uri="{FF2B5EF4-FFF2-40B4-BE49-F238E27FC236}">
                <a16:creationId xmlns:a16="http://schemas.microsoft.com/office/drawing/2014/main" id="{C89ED458-2326-40DC-9C7B-1A717B6551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sp>
      <p:sp>
        <p:nvSpPr>
          <p:cNvPr id="2" name="Title 1"/>
          <p:cNvSpPr>
            <a:spLocks noGrp="1"/>
          </p:cNvSpPr>
          <p:nvPr>
            <p:ph type="title"/>
          </p:nvPr>
        </p:nvSpPr>
        <p:spPr>
          <a:xfrm>
            <a:off x="1154955" y="973668"/>
            <a:ext cx="2942210" cy="1020232"/>
          </a:xfrm>
        </p:spPr>
        <p:txBody>
          <a:bodyPr>
            <a:normAutofit/>
          </a:bodyPr>
          <a:lstStyle/>
          <a:p>
            <a:pPr>
              <a:lnSpc>
                <a:spcPct val="90000"/>
              </a:lnSpc>
            </a:pPr>
            <a:r>
              <a:rPr lang="en-US" sz="2500" b="1" i="1">
                <a:solidFill>
                  <a:schemeClr val="tx1"/>
                </a:solidFill>
                <a:latin typeface="Calibri" panose="020F0502020204030204" pitchFamily="34" charset="0"/>
                <a:cs typeface="Calibri" panose="020F0502020204030204" pitchFamily="34" charset="0"/>
              </a:rPr>
              <a:t>Tuning and Building SVM model</a:t>
            </a:r>
          </a:p>
        </p:txBody>
      </p:sp>
      <p:pic>
        <p:nvPicPr>
          <p:cNvPr id="6" name="Picture 5"/>
          <p:cNvPicPr>
            <a:picLocks noChangeAspect="1"/>
          </p:cNvPicPr>
          <p:nvPr/>
        </p:nvPicPr>
        <p:blipFill rotWithShape="1">
          <a:blip r:embed="rId2"/>
          <a:srcRect r="6266"/>
          <a:stretch/>
        </p:blipFill>
        <p:spPr>
          <a:xfrm>
            <a:off x="5194607" y="803751"/>
            <a:ext cx="6391533" cy="5250498"/>
          </a:xfrm>
          <a:prstGeom prst="rect">
            <a:avLst/>
          </a:prstGeom>
        </p:spPr>
      </p:pic>
      <p:sp>
        <p:nvSpPr>
          <p:cNvPr id="17" name="Rectangle 16">
            <a:extLst>
              <a:ext uri="{FF2B5EF4-FFF2-40B4-BE49-F238E27FC236}">
                <a16:creationId xmlns:a16="http://schemas.microsoft.com/office/drawing/2014/main" id="{6F9D1DE6-E368-4F07-85F9-D5B767477D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9" name="Oval 18">
            <a:extLst>
              <a:ext uri="{FF2B5EF4-FFF2-40B4-BE49-F238E27FC236}">
                <a16:creationId xmlns:a16="http://schemas.microsoft.com/office/drawing/2014/main" id="{F63B1F66-4ACE-4A01-8ADF-F175A9C358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a:extLst>
              <a:ext uri="{FF2B5EF4-FFF2-40B4-BE49-F238E27FC236}">
                <a16:creationId xmlns:a16="http://schemas.microsoft.com/office/drawing/2014/main" id="{CF8448ED-9332-4A9B-8CAB-B1985E596E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p:cNvSpPr>
            <a:spLocks noGrp="1"/>
          </p:cNvSpPr>
          <p:nvPr>
            <p:ph idx="1"/>
          </p:nvPr>
        </p:nvSpPr>
        <p:spPr>
          <a:xfrm>
            <a:off x="1154955" y="2120900"/>
            <a:ext cx="3133726" cy="3898900"/>
          </a:xfrm>
        </p:spPr>
        <p:txBody>
          <a:bodyPr>
            <a:normAutofit/>
          </a:bodyPr>
          <a:lstStyle/>
          <a:p>
            <a:r>
              <a:rPr lang="en-US">
                <a:solidFill>
                  <a:schemeClr val="tx1"/>
                </a:solidFill>
                <a:latin typeface="Calibri" panose="020F0502020204030204" pitchFamily="34" charset="0"/>
                <a:cs typeface="Calibri" panose="020F0502020204030204" pitchFamily="34" charset="0"/>
              </a:rPr>
              <a:t>Tuning with radial kernel resulted in better performance, so the model was built with kernel as ‘radial’, cost as 10 and gamma as 0.5.</a:t>
            </a:r>
          </a:p>
        </p:txBody>
      </p:sp>
      <p:sp>
        <p:nvSpPr>
          <p:cNvPr id="23" name="Freeform 5">
            <a:extLst>
              <a:ext uri="{FF2B5EF4-FFF2-40B4-BE49-F238E27FC236}">
                <a16:creationId xmlns:a16="http://schemas.microsoft.com/office/drawing/2014/main" id="{ED3A2261-1C75-40FF-8CD6-18C5900C1C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tx1">
              <a:alpha val="20000"/>
            </a:schemeClr>
          </a:solidFill>
          <a:ln>
            <a:noFill/>
          </a:ln>
        </p:spPr>
      </p:sp>
    </p:spTree>
    <p:extLst>
      <p:ext uri="{BB962C8B-B14F-4D97-AF65-F5344CB8AC3E}">
        <p14:creationId xmlns:p14="http://schemas.microsoft.com/office/powerpoint/2010/main" val="691996658"/>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i="1" dirty="0">
                <a:latin typeface="Calibri" panose="020F0502020204030204" pitchFamily="34" charset="0"/>
                <a:cs typeface="Calibri" panose="020F0502020204030204" pitchFamily="34" charset="0"/>
              </a:rPr>
              <a:t>SVM regression </a:t>
            </a:r>
            <a:endParaRPr lang="en-US" dirty="0"/>
          </a:p>
        </p:txBody>
      </p:sp>
      <p:pic>
        <p:nvPicPr>
          <p:cNvPr id="4" name="Content Placeholder 3"/>
          <p:cNvPicPr>
            <a:picLocks noGrp="1" noChangeAspect="1"/>
          </p:cNvPicPr>
          <p:nvPr>
            <p:ph idx="1"/>
          </p:nvPr>
        </p:nvPicPr>
        <p:blipFill>
          <a:blip r:embed="rId2"/>
          <a:stretch>
            <a:fillRect/>
          </a:stretch>
        </p:blipFill>
        <p:spPr>
          <a:xfrm>
            <a:off x="4238283" y="4770620"/>
            <a:ext cx="7200900" cy="622300"/>
          </a:xfrm>
          <a:prstGeom prst="rect">
            <a:avLst/>
          </a:prstGeom>
        </p:spPr>
      </p:pic>
      <p:pic>
        <p:nvPicPr>
          <p:cNvPr id="5" name="Content Placeholder 3"/>
          <p:cNvPicPr>
            <a:picLocks noChangeAspect="1"/>
          </p:cNvPicPr>
          <p:nvPr/>
        </p:nvPicPr>
        <p:blipFill>
          <a:blip r:embed="rId3"/>
          <a:stretch>
            <a:fillRect/>
          </a:stretch>
        </p:blipFill>
        <p:spPr>
          <a:xfrm>
            <a:off x="694775" y="2478088"/>
            <a:ext cx="7820025" cy="2190750"/>
          </a:xfrm>
          <a:prstGeom prst="rect">
            <a:avLst/>
          </a:prstGeom>
        </p:spPr>
      </p:pic>
    </p:spTree>
    <p:extLst>
      <p:ext uri="{BB962C8B-B14F-4D97-AF65-F5344CB8AC3E}">
        <p14:creationId xmlns:p14="http://schemas.microsoft.com/office/powerpoint/2010/main" val="24814776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9" name="Rectangle 78">
            <a:extLst>
              <a:ext uri="{FF2B5EF4-FFF2-40B4-BE49-F238E27FC236}">
                <a16:creationId xmlns:a16="http://schemas.microsoft.com/office/drawing/2014/main" id="{324E43EB-867C-4B35-9A5C-E435157C72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a:extLst>
              <a:ext uri="{FF2B5EF4-FFF2-40B4-BE49-F238E27FC236}">
                <a16:creationId xmlns:a16="http://schemas.microsoft.com/office/drawing/2014/main" id="{A7C0F5DA-B59F-4F13-8BB8-FFD8F2C572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sp>
      <p:sp>
        <p:nvSpPr>
          <p:cNvPr id="83" name="Freeform 5">
            <a:extLst>
              <a:ext uri="{FF2B5EF4-FFF2-40B4-BE49-F238E27FC236}">
                <a16:creationId xmlns:a16="http://schemas.microsoft.com/office/drawing/2014/main" id="{9CEA1DEC-CC9E-4776-9E08-048A15BFA6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5" name="Freeform: Shape 84">
            <a:extLst>
              <a:ext uri="{FF2B5EF4-FFF2-40B4-BE49-F238E27FC236}">
                <a16:creationId xmlns:a16="http://schemas.microsoft.com/office/drawing/2014/main" id="{9CE399CF-F4B8-4832-A8CB-B93F6B1EF4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171964" y="-140866"/>
            <a:ext cx="6053670" cy="7139732"/>
          </a:xfrm>
          <a:custGeom>
            <a:avLst/>
            <a:gdLst>
              <a:gd name="connsiteX0" fmla="*/ 6053670 w 6053670"/>
              <a:gd name="connsiteY0" fmla="*/ 1098 h 7139732"/>
              <a:gd name="connsiteX1" fmla="*/ 6053670 w 6053670"/>
              <a:gd name="connsiteY1" fmla="*/ 1084479 h 7139732"/>
              <a:gd name="connsiteX2" fmla="*/ 6053670 w 6053670"/>
              <a:gd name="connsiteY2" fmla="*/ 1254558 h 7139732"/>
              <a:gd name="connsiteX3" fmla="*/ 6053670 w 6053670"/>
              <a:gd name="connsiteY3" fmla="*/ 7139732 h 7139732"/>
              <a:gd name="connsiteX4" fmla="*/ 0 w 6053670"/>
              <a:gd name="connsiteY4" fmla="*/ 7139732 h 7139732"/>
              <a:gd name="connsiteX5" fmla="*/ 0 w 6053670"/>
              <a:gd name="connsiteY5" fmla="*/ 1249853 h 7139732"/>
              <a:gd name="connsiteX6" fmla="*/ 0 w 6053670"/>
              <a:gd name="connsiteY6" fmla="*/ 1084479 h 7139732"/>
              <a:gd name="connsiteX7" fmla="*/ 0 w 6053670"/>
              <a:gd name="connsiteY7" fmla="*/ 0 h 7139732"/>
              <a:gd name="connsiteX8" fmla="*/ 35717 w 6053670"/>
              <a:gd name="connsiteY8" fmla="*/ 5488 h 7139732"/>
              <a:gd name="connsiteX9" fmla="*/ 140445 w 6053670"/>
              <a:gd name="connsiteY9" fmla="*/ 21641 h 7139732"/>
              <a:gd name="connsiteX10" fmla="*/ 216722 w 6053670"/>
              <a:gd name="connsiteY10" fmla="*/ 32932 h 7139732"/>
              <a:gd name="connsiteX11" fmla="*/ 307527 w 6053670"/>
              <a:gd name="connsiteY11" fmla="*/ 44850 h 7139732"/>
              <a:gd name="connsiteX12" fmla="*/ 415282 w 6053670"/>
              <a:gd name="connsiteY12" fmla="*/ 59121 h 7139732"/>
              <a:gd name="connsiteX13" fmla="*/ 534539 w 6053670"/>
              <a:gd name="connsiteY13" fmla="*/ 74175 h 7139732"/>
              <a:gd name="connsiteX14" fmla="*/ 668931 w 6053670"/>
              <a:gd name="connsiteY14" fmla="*/ 90014 h 7139732"/>
              <a:gd name="connsiteX15" fmla="*/ 815430 w 6053670"/>
              <a:gd name="connsiteY15" fmla="*/ 106794 h 7139732"/>
              <a:gd name="connsiteX16" fmla="*/ 974641 w 6053670"/>
              <a:gd name="connsiteY16" fmla="*/ 123574 h 7139732"/>
              <a:gd name="connsiteX17" fmla="*/ 1144144 w 6053670"/>
              <a:gd name="connsiteY17" fmla="*/ 140667 h 7139732"/>
              <a:gd name="connsiteX18" fmla="*/ 1326965 w 6053670"/>
              <a:gd name="connsiteY18" fmla="*/ 156506 h 7139732"/>
              <a:gd name="connsiteX19" fmla="*/ 1518261 w 6053670"/>
              <a:gd name="connsiteY19" fmla="*/ 171717 h 7139732"/>
              <a:gd name="connsiteX20" fmla="*/ 1720453 w 6053670"/>
              <a:gd name="connsiteY20" fmla="*/ 185518 h 7139732"/>
              <a:gd name="connsiteX21" fmla="*/ 1931121 w 6053670"/>
              <a:gd name="connsiteY21" fmla="*/ 198690 h 7139732"/>
              <a:gd name="connsiteX22" fmla="*/ 2150869 w 6053670"/>
              <a:gd name="connsiteY22" fmla="*/ 211079 h 7139732"/>
              <a:gd name="connsiteX23" fmla="*/ 2263467 w 6053670"/>
              <a:gd name="connsiteY23" fmla="*/ 215470 h 7139732"/>
              <a:gd name="connsiteX24" fmla="*/ 2378487 w 6053670"/>
              <a:gd name="connsiteY24" fmla="*/ 220332 h 7139732"/>
              <a:gd name="connsiteX25" fmla="*/ 2495323 w 6053670"/>
              <a:gd name="connsiteY25" fmla="*/ 224879 h 7139732"/>
              <a:gd name="connsiteX26" fmla="*/ 2612764 w 6053670"/>
              <a:gd name="connsiteY26" fmla="*/ 227859 h 7139732"/>
              <a:gd name="connsiteX27" fmla="*/ 2732627 w 6053670"/>
              <a:gd name="connsiteY27" fmla="*/ 230525 h 7139732"/>
              <a:gd name="connsiteX28" fmla="*/ 2853700 w 6053670"/>
              <a:gd name="connsiteY28" fmla="*/ 233348 h 7139732"/>
              <a:gd name="connsiteX29" fmla="*/ 2977195 w 6053670"/>
              <a:gd name="connsiteY29" fmla="*/ 235229 h 7139732"/>
              <a:gd name="connsiteX30" fmla="*/ 3101901 w 6053670"/>
              <a:gd name="connsiteY30" fmla="*/ 235229 h 7139732"/>
              <a:gd name="connsiteX31" fmla="*/ 3227817 w 6053670"/>
              <a:gd name="connsiteY31" fmla="*/ 236170 h 7139732"/>
              <a:gd name="connsiteX32" fmla="*/ 3354944 w 6053670"/>
              <a:gd name="connsiteY32" fmla="*/ 235229 h 7139732"/>
              <a:gd name="connsiteX33" fmla="*/ 3483887 w 6053670"/>
              <a:gd name="connsiteY33" fmla="*/ 233348 h 7139732"/>
              <a:gd name="connsiteX34" fmla="*/ 3612830 w 6053670"/>
              <a:gd name="connsiteY34" fmla="*/ 231623 h 7139732"/>
              <a:gd name="connsiteX35" fmla="*/ 3743590 w 6053670"/>
              <a:gd name="connsiteY35" fmla="*/ 227859 h 7139732"/>
              <a:gd name="connsiteX36" fmla="*/ 3875560 w 6053670"/>
              <a:gd name="connsiteY36" fmla="*/ 223938 h 7139732"/>
              <a:gd name="connsiteX37" fmla="*/ 4007530 w 6053670"/>
              <a:gd name="connsiteY37" fmla="*/ 219391 h 7139732"/>
              <a:gd name="connsiteX38" fmla="*/ 4140710 w 6053670"/>
              <a:gd name="connsiteY38" fmla="*/ 212961 h 7139732"/>
              <a:gd name="connsiteX39" fmla="*/ 4275102 w 6053670"/>
              <a:gd name="connsiteY39" fmla="*/ 205277 h 7139732"/>
              <a:gd name="connsiteX40" fmla="*/ 4410098 w 6053670"/>
              <a:gd name="connsiteY40" fmla="*/ 197907 h 7139732"/>
              <a:gd name="connsiteX41" fmla="*/ 4545096 w 6053670"/>
              <a:gd name="connsiteY41" fmla="*/ 188498 h 7139732"/>
              <a:gd name="connsiteX42" fmla="*/ 4681909 w 6053670"/>
              <a:gd name="connsiteY42" fmla="*/ 177207 h 7139732"/>
              <a:gd name="connsiteX43" fmla="*/ 4816905 w 6053670"/>
              <a:gd name="connsiteY43" fmla="*/ 165916 h 7139732"/>
              <a:gd name="connsiteX44" fmla="*/ 4954323 w 6053670"/>
              <a:gd name="connsiteY44" fmla="*/ 152899 h 7139732"/>
              <a:gd name="connsiteX45" fmla="*/ 5092347 w 6053670"/>
              <a:gd name="connsiteY45" fmla="*/ 138629 h 7139732"/>
              <a:gd name="connsiteX46" fmla="*/ 5228555 w 6053670"/>
              <a:gd name="connsiteY46" fmla="*/ 123574 h 7139732"/>
              <a:gd name="connsiteX47" fmla="*/ 5366578 w 6053670"/>
              <a:gd name="connsiteY47" fmla="*/ 106010 h 7139732"/>
              <a:gd name="connsiteX48" fmla="*/ 5503997 w 6053670"/>
              <a:gd name="connsiteY48" fmla="*/ 87192 h 7139732"/>
              <a:gd name="connsiteX49" fmla="*/ 5642020 w 6053670"/>
              <a:gd name="connsiteY49" fmla="*/ 68530 h 7139732"/>
              <a:gd name="connsiteX50" fmla="*/ 5779438 w 6053670"/>
              <a:gd name="connsiteY50" fmla="*/ 46733 h 7139732"/>
              <a:gd name="connsiteX51" fmla="*/ 5916251 w 6053670"/>
              <a:gd name="connsiteY51" fmla="*/ 24464 h 7139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053670" h="7139732">
                <a:moveTo>
                  <a:pt x="6053670" y="1098"/>
                </a:moveTo>
                <a:lnTo>
                  <a:pt x="6053670" y="1084479"/>
                </a:lnTo>
                <a:lnTo>
                  <a:pt x="6053670" y="1254558"/>
                </a:lnTo>
                <a:lnTo>
                  <a:pt x="6053670" y="7139732"/>
                </a:lnTo>
                <a:lnTo>
                  <a:pt x="0" y="7139732"/>
                </a:lnTo>
                <a:lnTo>
                  <a:pt x="0" y="1249853"/>
                </a:lnTo>
                <a:lnTo>
                  <a:pt x="0" y="1084479"/>
                </a:lnTo>
                <a:lnTo>
                  <a:pt x="0" y="0"/>
                </a:lnTo>
                <a:lnTo>
                  <a:pt x="35717" y="5488"/>
                </a:lnTo>
                <a:lnTo>
                  <a:pt x="140445" y="21641"/>
                </a:lnTo>
                <a:lnTo>
                  <a:pt x="216722" y="32932"/>
                </a:lnTo>
                <a:lnTo>
                  <a:pt x="307527" y="44850"/>
                </a:lnTo>
                <a:lnTo>
                  <a:pt x="415282" y="59121"/>
                </a:lnTo>
                <a:lnTo>
                  <a:pt x="534539" y="74175"/>
                </a:lnTo>
                <a:lnTo>
                  <a:pt x="668931" y="90014"/>
                </a:lnTo>
                <a:lnTo>
                  <a:pt x="815430" y="106794"/>
                </a:lnTo>
                <a:lnTo>
                  <a:pt x="974641" y="123574"/>
                </a:lnTo>
                <a:lnTo>
                  <a:pt x="1144144" y="140667"/>
                </a:lnTo>
                <a:lnTo>
                  <a:pt x="1326965" y="156506"/>
                </a:lnTo>
                <a:lnTo>
                  <a:pt x="1518261" y="171717"/>
                </a:lnTo>
                <a:lnTo>
                  <a:pt x="1720453" y="185518"/>
                </a:lnTo>
                <a:lnTo>
                  <a:pt x="1931121" y="198690"/>
                </a:lnTo>
                <a:lnTo>
                  <a:pt x="2150869" y="211079"/>
                </a:lnTo>
                <a:lnTo>
                  <a:pt x="2263467" y="215470"/>
                </a:lnTo>
                <a:lnTo>
                  <a:pt x="2378487" y="220332"/>
                </a:lnTo>
                <a:lnTo>
                  <a:pt x="2495323" y="224879"/>
                </a:lnTo>
                <a:lnTo>
                  <a:pt x="2612764" y="227859"/>
                </a:lnTo>
                <a:lnTo>
                  <a:pt x="2732627" y="230525"/>
                </a:lnTo>
                <a:lnTo>
                  <a:pt x="2853700" y="233348"/>
                </a:lnTo>
                <a:lnTo>
                  <a:pt x="2977195" y="235229"/>
                </a:lnTo>
                <a:lnTo>
                  <a:pt x="3101901" y="235229"/>
                </a:lnTo>
                <a:lnTo>
                  <a:pt x="3227817" y="236170"/>
                </a:lnTo>
                <a:lnTo>
                  <a:pt x="3354944" y="235229"/>
                </a:lnTo>
                <a:lnTo>
                  <a:pt x="3483887" y="233348"/>
                </a:lnTo>
                <a:lnTo>
                  <a:pt x="3612830" y="231623"/>
                </a:lnTo>
                <a:lnTo>
                  <a:pt x="3743590" y="227859"/>
                </a:lnTo>
                <a:lnTo>
                  <a:pt x="3875560" y="223938"/>
                </a:lnTo>
                <a:lnTo>
                  <a:pt x="4007530" y="219391"/>
                </a:lnTo>
                <a:lnTo>
                  <a:pt x="4140710" y="212961"/>
                </a:lnTo>
                <a:lnTo>
                  <a:pt x="4275102" y="205277"/>
                </a:lnTo>
                <a:lnTo>
                  <a:pt x="4410098" y="197907"/>
                </a:lnTo>
                <a:lnTo>
                  <a:pt x="4545096" y="188498"/>
                </a:lnTo>
                <a:lnTo>
                  <a:pt x="4681909" y="177207"/>
                </a:lnTo>
                <a:lnTo>
                  <a:pt x="4816905" y="165916"/>
                </a:lnTo>
                <a:lnTo>
                  <a:pt x="4954323" y="152899"/>
                </a:lnTo>
                <a:lnTo>
                  <a:pt x="5092347" y="138629"/>
                </a:lnTo>
                <a:lnTo>
                  <a:pt x="5228555" y="123574"/>
                </a:lnTo>
                <a:lnTo>
                  <a:pt x="5366578" y="106010"/>
                </a:lnTo>
                <a:lnTo>
                  <a:pt x="5503997" y="87192"/>
                </a:lnTo>
                <a:lnTo>
                  <a:pt x="5642020" y="68530"/>
                </a:lnTo>
                <a:lnTo>
                  <a:pt x="5779438" y="46733"/>
                </a:lnTo>
                <a:lnTo>
                  <a:pt x="5916251" y="24464"/>
                </a:lnTo>
                <a:close/>
              </a:path>
            </a:pathLst>
          </a:custGeom>
          <a:solidFill>
            <a:schemeClr val="bg1"/>
          </a:solidFill>
          <a:ln>
            <a:noFill/>
          </a:ln>
        </p:spPr>
      </p:sp>
      <p:sp>
        <p:nvSpPr>
          <p:cNvPr id="87" name="Freeform 5">
            <a:extLst>
              <a:ext uri="{FF2B5EF4-FFF2-40B4-BE49-F238E27FC236}">
                <a16:creationId xmlns:a16="http://schemas.microsoft.com/office/drawing/2014/main" id="{1F23E73A-FDC8-462C-83C1-3AA8961449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sp>
        <p:nvSpPr>
          <p:cNvPr id="2" name="Title 1"/>
          <p:cNvSpPr>
            <a:spLocks noGrp="1"/>
          </p:cNvSpPr>
          <p:nvPr>
            <p:ph type="title"/>
          </p:nvPr>
        </p:nvSpPr>
        <p:spPr>
          <a:xfrm>
            <a:off x="994087" y="1130603"/>
            <a:ext cx="3342442" cy="4596794"/>
          </a:xfrm>
        </p:spPr>
        <p:txBody>
          <a:bodyPr anchor="ctr">
            <a:normAutofit/>
          </a:bodyPr>
          <a:lstStyle/>
          <a:p>
            <a:r>
              <a:rPr lang="en-US" sz="3200" b="1" i="1">
                <a:solidFill>
                  <a:srgbClr val="EBEBEB"/>
                </a:solidFill>
                <a:latin typeface="Calibri" panose="020F0502020204030204" pitchFamily="34" charset="0"/>
                <a:cs typeface="Calibri" panose="020F0502020204030204" pitchFamily="34" charset="0"/>
              </a:rPr>
              <a:t>DECISION TREE REGRESSION</a:t>
            </a:r>
          </a:p>
        </p:txBody>
      </p:sp>
      <p:sp>
        <p:nvSpPr>
          <p:cNvPr id="3" name="Content Placeholder 2"/>
          <p:cNvSpPr>
            <a:spLocks noGrp="1"/>
          </p:cNvSpPr>
          <p:nvPr>
            <p:ph idx="1"/>
          </p:nvPr>
        </p:nvSpPr>
        <p:spPr>
          <a:xfrm>
            <a:off x="5290077" y="437513"/>
            <a:ext cx="5502614" cy="5954325"/>
          </a:xfrm>
        </p:spPr>
        <p:txBody>
          <a:bodyPr anchor="ctr">
            <a:normAutofit/>
          </a:bodyPr>
          <a:lstStyle/>
          <a:p>
            <a:pPr marL="0" indent="0">
              <a:buNone/>
            </a:pPr>
            <a:r>
              <a:rPr lang="en-US" sz="2000" dirty="0">
                <a:latin typeface="Calibri" panose="020F0502020204030204" pitchFamily="34" charset="0"/>
                <a:cs typeface="Calibri" panose="020F0502020204030204" pitchFamily="34" charset="0"/>
              </a:rPr>
              <a:t>the form of a tree structure. It brakes down a dataset into smaller and smaller subsets while at the same time an associated decision tree is incrementally developed. The final result is a tree with </a:t>
            </a:r>
            <a:r>
              <a:rPr lang="en-US" sz="2000" b="1" dirty="0">
                <a:latin typeface="Calibri" panose="020F0502020204030204" pitchFamily="34" charset="0"/>
                <a:cs typeface="Calibri" panose="020F0502020204030204" pitchFamily="34" charset="0"/>
              </a:rPr>
              <a:t>decision nodes</a:t>
            </a:r>
            <a:r>
              <a:rPr lang="en-US" sz="2000" dirty="0">
                <a:latin typeface="Calibri" panose="020F0502020204030204" pitchFamily="34" charset="0"/>
                <a:cs typeface="Calibri" panose="020F0502020204030204" pitchFamily="34" charset="0"/>
              </a:rPr>
              <a:t> and </a:t>
            </a:r>
            <a:r>
              <a:rPr lang="en-US" sz="2000" b="1" dirty="0">
                <a:latin typeface="Calibri" panose="020F0502020204030204" pitchFamily="34" charset="0"/>
                <a:cs typeface="Calibri" panose="020F0502020204030204" pitchFamily="34" charset="0"/>
              </a:rPr>
              <a:t>leaf nodes</a:t>
            </a:r>
            <a:r>
              <a:rPr lang="en-US" sz="2000" dirty="0">
                <a:latin typeface="Calibri" panose="020F0502020204030204" pitchFamily="34" charset="0"/>
                <a:cs typeface="Calibri" panose="020F0502020204030204" pitchFamily="34" charset="0"/>
              </a:rPr>
              <a:t>.</a:t>
            </a:r>
          </a:p>
          <a:p>
            <a:endParaRPr lang="en-US" sz="2000" dirty="0"/>
          </a:p>
        </p:txBody>
      </p:sp>
      <p:pic>
        <p:nvPicPr>
          <p:cNvPr id="1033" name="Picture 9" descr="//www.saedsayad.com/images/R.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381000" cy="295275"/>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www.saedsayad.com/images/inven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257175" cy="228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12807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i="1" dirty="0">
                <a:latin typeface="Calibri" panose="020F0502020204030204" pitchFamily="34" charset="0"/>
                <a:cs typeface="Calibri" panose="020F0502020204030204" pitchFamily="34" charset="0"/>
              </a:rPr>
              <a:t>DECISION TREE REGRESSION</a:t>
            </a:r>
            <a:endParaRPr lang="en-US" dirty="0"/>
          </a:p>
        </p:txBody>
      </p:sp>
      <p:sp>
        <p:nvSpPr>
          <p:cNvPr id="5" name="Content Placeholder 4"/>
          <p:cNvSpPr>
            <a:spLocks noGrp="1"/>
          </p:cNvSpPr>
          <p:nvPr>
            <p:ph idx="1"/>
          </p:nvPr>
        </p:nvSpPr>
        <p:spPr/>
        <p:txBody>
          <a:bodyPr/>
          <a:lstStyle/>
          <a:p>
            <a:endParaRPr lang="en-US" dirty="0"/>
          </a:p>
        </p:txBody>
      </p:sp>
      <p:pic>
        <p:nvPicPr>
          <p:cNvPr id="7" name="Content Placeholder 5"/>
          <p:cNvPicPr>
            <a:picLocks/>
          </p:cNvPicPr>
          <p:nvPr/>
        </p:nvPicPr>
        <p:blipFill>
          <a:blip r:embed="rId2"/>
          <a:stretch>
            <a:fillRect/>
          </a:stretch>
        </p:blipFill>
        <p:spPr>
          <a:xfrm>
            <a:off x="66830" y="1851290"/>
            <a:ext cx="5657540" cy="3721100"/>
          </a:xfrm>
          <a:prstGeom prst="rect">
            <a:avLst/>
          </a:prstGeom>
        </p:spPr>
      </p:pic>
      <p:pic>
        <p:nvPicPr>
          <p:cNvPr id="8" name="Picture 7"/>
          <p:cNvPicPr/>
          <p:nvPr/>
        </p:nvPicPr>
        <p:blipFill>
          <a:blip r:embed="rId3"/>
          <a:stretch>
            <a:fillRect/>
          </a:stretch>
        </p:blipFill>
        <p:spPr>
          <a:xfrm>
            <a:off x="5949730" y="1851290"/>
            <a:ext cx="5943600" cy="3721100"/>
          </a:xfrm>
          <a:prstGeom prst="rect">
            <a:avLst/>
          </a:prstGeom>
        </p:spPr>
      </p:pic>
    </p:spTree>
    <p:extLst>
      <p:ext uri="{BB962C8B-B14F-4D97-AF65-F5344CB8AC3E}">
        <p14:creationId xmlns:p14="http://schemas.microsoft.com/office/powerpoint/2010/main" val="16858204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EED2E2BB-3846-41EB-9F1E-92C33C4A8F4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3" name="Rectangle 12">
              <a:extLst>
                <a:ext uri="{FF2B5EF4-FFF2-40B4-BE49-F238E27FC236}">
                  <a16:creationId xmlns:a16="http://schemas.microsoft.com/office/drawing/2014/main" id="{C73D5773-5AC9-444A-A47A-EB6656ACDC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Freeform 5">
              <a:extLst>
                <a:ext uri="{FF2B5EF4-FFF2-40B4-BE49-F238E27FC236}">
                  <a16:creationId xmlns:a16="http://schemas.microsoft.com/office/drawing/2014/main" id="{81EB4475-C020-4325-AF59-31FCBFB7C54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Rectangle 15">
            <a:extLst>
              <a:ext uri="{FF2B5EF4-FFF2-40B4-BE49-F238E27FC236}">
                <a16:creationId xmlns:a16="http://schemas.microsoft.com/office/drawing/2014/main" id="{F7689D68-C339-4D5B-9DAA-E13F6BD4D5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007145" y="1241266"/>
            <a:ext cx="4535926" cy="3153753"/>
          </a:xfrm>
        </p:spPr>
        <p:txBody>
          <a:bodyPr vert="horz" lIns="91440" tIns="45720" rIns="91440" bIns="45720" rtlCol="0" anchor="b">
            <a:normAutofit/>
          </a:bodyPr>
          <a:lstStyle/>
          <a:p>
            <a:r>
              <a:rPr lang="en-US" sz="5400" b="0" i="0" kern="1200" dirty="0">
                <a:solidFill>
                  <a:schemeClr val="bg2"/>
                </a:solidFill>
                <a:latin typeface="+mj-lt"/>
                <a:ea typeface="+mj-ea"/>
                <a:cs typeface="+mj-cs"/>
              </a:rPr>
              <a:t>DECISION TREE REGRESSION</a:t>
            </a:r>
          </a:p>
        </p:txBody>
      </p:sp>
      <p:grpSp>
        <p:nvGrpSpPr>
          <p:cNvPr id="18" name="Group 17">
            <a:extLst>
              <a:ext uri="{FF2B5EF4-FFF2-40B4-BE49-F238E27FC236}">
                <a16:creationId xmlns:a16="http://schemas.microsoft.com/office/drawing/2014/main" id="{28F798B8-1C3B-4B89-8B9A-3F9613CD077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3333" y="396837"/>
            <a:ext cx="6451503" cy="6058999"/>
            <a:chOff x="423333" y="396837"/>
            <a:chExt cx="6451503" cy="6058999"/>
          </a:xfrm>
        </p:grpSpPr>
        <p:sp>
          <p:nvSpPr>
            <p:cNvPr id="19" name="Rectangle 18">
              <a:extLst>
                <a:ext uri="{FF2B5EF4-FFF2-40B4-BE49-F238E27FC236}">
                  <a16:creationId xmlns:a16="http://schemas.microsoft.com/office/drawing/2014/main" id="{86FBC0DC-E9D1-4FE7-A92D-8C0C21E6C8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flipH="1">
              <a:off x="423333" y="402165"/>
              <a:ext cx="5229339"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0" name="Freeform 5">
              <a:extLst>
                <a:ext uri="{FF2B5EF4-FFF2-40B4-BE49-F238E27FC236}">
                  <a16:creationId xmlns:a16="http://schemas.microsoft.com/office/drawing/2014/main" id="{C5B8AD05-BFBB-476E-A552-5125E1F1F6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5400000" flipH="1">
              <a:off x="3161515" y="2801722"/>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21" name="Freeform 5">
              <a:extLst>
                <a:ext uri="{FF2B5EF4-FFF2-40B4-BE49-F238E27FC236}">
                  <a16:creationId xmlns:a16="http://schemas.microsoft.com/office/drawing/2014/main" id="{55960B2F-90D8-4D62-B831-C33669F8D2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5677511" flipH="1">
              <a:off x="5004670" y="1826079"/>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grpSp>
      <p:pic>
        <p:nvPicPr>
          <p:cNvPr id="7" name="Picture 6"/>
          <p:cNvPicPr>
            <a:picLocks noChangeAspect="1"/>
          </p:cNvPicPr>
          <p:nvPr/>
        </p:nvPicPr>
        <p:blipFill>
          <a:blip r:embed="rId3"/>
          <a:stretch>
            <a:fillRect/>
          </a:stretch>
        </p:blipFill>
        <p:spPr>
          <a:xfrm>
            <a:off x="1109763" y="1817664"/>
            <a:ext cx="4983737" cy="920641"/>
          </a:xfrm>
          <a:prstGeom prst="rect">
            <a:avLst/>
          </a:prstGeom>
        </p:spPr>
      </p:pic>
      <p:pic>
        <p:nvPicPr>
          <p:cNvPr id="4" name="Content Placeholder 3"/>
          <p:cNvPicPr>
            <a:picLocks noGrp="1"/>
          </p:cNvPicPr>
          <p:nvPr>
            <p:ph idx="1"/>
          </p:nvPr>
        </p:nvPicPr>
        <p:blipFill>
          <a:blip r:embed="rId4"/>
          <a:stretch>
            <a:fillRect/>
          </a:stretch>
        </p:blipFill>
        <p:spPr>
          <a:xfrm>
            <a:off x="1790369" y="3574618"/>
            <a:ext cx="3622524" cy="2264078"/>
          </a:xfrm>
          <a:prstGeom prst="rect">
            <a:avLst/>
          </a:prstGeom>
        </p:spPr>
      </p:pic>
      <p:sp>
        <p:nvSpPr>
          <p:cNvPr id="5" name="TextBox 4"/>
          <p:cNvSpPr txBox="1"/>
          <p:nvPr/>
        </p:nvSpPr>
        <p:spPr>
          <a:xfrm>
            <a:off x="4815840" y="5791200"/>
            <a:ext cx="594360" cy="369332"/>
          </a:xfrm>
          <a:prstGeom prst="rect">
            <a:avLst/>
          </a:prstGeom>
          <a:noFill/>
        </p:spPr>
        <p:txBody>
          <a:bodyPr wrap="square" rtlCol="0">
            <a:spAutoFit/>
          </a:bodyPr>
          <a:lstStyle/>
          <a:p>
            <a:endParaRPr lang="en-US" dirty="0"/>
          </a:p>
        </p:txBody>
      </p:sp>
    </p:spTree>
    <p:extLst>
      <p:ext uri="{BB962C8B-B14F-4D97-AF65-F5344CB8AC3E}">
        <p14:creationId xmlns:p14="http://schemas.microsoft.com/office/powerpoint/2010/main" val="37770521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24E43EB-867C-4B35-9A5C-E435157C72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7C0F5DA-B59F-4F13-8BB8-FFD8F2C572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sp>
      <p:sp>
        <p:nvSpPr>
          <p:cNvPr id="12" name="Freeform 5">
            <a:extLst>
              <a:ext uri="{FF2B5EF4-FFF2-40B4-BE49-F238E27FC236}">
                <a16:creationId xmlns:a16="http://schemas.microsoft.com/office/drawing/2014/main" id="{9CEA1DEC-CC9E-4776-9E08-048A15BFA6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4" name="Freeform: Shape 13">
            <a:extLst>
              <a:ext uri="{FF2B5EF4-FFF2-40B4-BE49-F238E27FC236}">
                <a16:creationId xmlns:a16="http://schemas.microsoft.com/office/drawing/2014/main" id="{9CE399CF-F4B8-4832-A8CB-B93F6B1EF4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171964" y="-140866"/>
            <a:ext cx="6053670" cy="7139732"/>
          </a:xfrm>
          <a:custGeom>
            <a:avLst/>
            <a:gdLst>
              <a:gd name="connsiteX0" fmla="*/ 6053670 w 6053670"/>
              <a:gd name="connsiteY0" fmla="*/ 1098 h 7139732"/>
              <a:gd name="connsiteX1" fmla="*/ 6053670 w 6053670"/>
              <a:gd name="connsiteY1" fmla="*/ 1084479 h 7139732"/>
              <a:gd name="connsiteX2" fmla="*/ 6053670 w 6053670"/>
              <a:gd name="connsiteY2" fmla="*/ 1254558 h 7139732"/>
              <a:gd name="connsiteX3" fmla="*/ 6053670 w 6053670"/>
              <a:gd name="connsiteY3" fmla="*/ 7139732 h 7139732"/>
              <a:gd name="connsiteX4" fmla="*/ 0 w 6053670"/>
              <a:gd name="connsiteY4" fmla="*/ 7139732 h 7139732"/>
              <a:gd name="connsiteX5" fmla="*/ 0 w 6053670"/>
              <a:gd name="connsiteY5" fmla="*/ 1249853 h 7139732"/>
              <a:gd name="connsiteX6" fmla="*/ 0 w 6053670"/>
              <a:gd name="connsiteY6" fmla="*/ 1084479 h 7139732"/>
              <a:gd name="connsiteX7" fmla="*/ 0 w 6053670"/>
              <a:gd name="connsiteY7" fmla="*/ 0 h 7139732"/>
              <a:gd name="connsiteX8" fmla="*/ 35717 w 6053670"/>
              <a:gd name="connsiteY8" fmla="*/ 5488 h 7139732"/>
              <a:gd name="connsiteX9" fmla="*/ 140445 w 6053670"/>
              <a:gd name="connsiteY9" fmla="*/ 21641 h 7139732"/>
              <a:gd name="connsiteX10" fmla="*/ 216722 w 6053670"/>
              <a:gd name="connsiteY10" fmla="*/ 32932 h 7139732"/>
              <a:gd name="connsiteX11" fmla="*/ 307527 w 6053670"/>
              <a:gd name="connsiteY11" fmla="*/ 44850 h 7139732"/>
              <a:gd name="connsiteX12" fmla="*/ 415282 w 6053670"/>
              <a:gd name="connsiteY12" fmla="*/ 59121 h 7139732"/>
              <a:gd name="connsiteX13" fmla="*/ 534539 w 6053670"/>
              <a:gd name="connsiteY13" fmla="*/ 74175 h 7139732"/>
              <a:gd name="connsiteX14" fmla="*/ 668931 w 6053670"/>
              <a:gd name="connsiteY14" fmla="*/ 90014 h 7139732"/>
              <a:gd name="connsiteX15" fmla="*/ 815430 w 6053670"/>
              <a:gd name="connsiteY15" fmla="*/ 106794 h 7139732"/>
              <a:gd name="connsiteX16" fmla="*/ 974641 w 6053670"/>
              <a:gd name="connsiteY16" fmla="*/ 123574 h 7139732"/>
              <a:gd name="connsiteX17" fmla="*/ 1144144 w 6053670"/>
              <a:gd name="connsiteY17" fmla="*/ 140667 h 7139732"/>
              <a:gd name="connsiteX18" fmla="*/ 1326965 w 6053670"/>
              <a:gd name="connsiteY18" fmla="*/ 156506 h 7139732"/>
              <a:gd name="connsiteX19" fmla="*/ 1518261 w 6053670"/>
              <a:gd name="connsiteY19" fmla="*/ 171717 h 7139732"/>
              <a:gd name="connsiteX20" fmla="*/ 1720453 w 6053670"/>
              <a:gd name="connsiteY20" fmla="*/ 185518 h 7139732"/>
              <a:gd name="connsiteX21" fmla="*/ 1931121 w 6053670"/>
              <a:gd name="connsiteY21" fmla="*/ 198690 h 7139732"/>
              <a:gd name="connsiteX22" fmla="*/ 2150869 w 6053670"/>
              <a:gd name="connsiteY22" fmla="*/ 211079 h 7139732"/>
              <a:gd name="connsiteX23" fmla="*/ 2263467 w 6053670"/>
              <a:gd name="connsiteY23" fmla="*/ 215470 h 7139732"/>
              <a:gd name="connsiteX24" fmla="*/ 2378487 w 6053670"/>
              <a:gd name="connsiteY24" fmla="*/ 220332 h 7139732"/>
              <a:gd name="connsiteX25" fmla="*/ 2495323 w 6053670"/>
              <a:gd name="connsiteY25" fmla="*/ 224879 h 7139732"/>
              <a:gd name="connsiteX26" fmla="*/ 2612764 w 6053670"/>
              <a:gd name="connsiteY26" fmla="*/ 227859 h 7139732"/>
              <a:gd name="connsiteX27" fmla="*/ 2732627 w 6053670"/>
              <a:gd name="connsiteY27" fmla="*/ 230525 h 7139732"/>
              <a:gd name="connsiteX28" fmla="*/ 2853700 w 6053670"/>
              <a:gd name="connsiteY28" fmla="*/ 233348 h 7139732"/>
              <a:gd name="connsiteX29" fmla="*/ 2977195 w 6053670"/>
              <a:gd name="connsiteY29" fmla="*/ 235229 h 7139732"/>
              <a:gd name="connsiteX30" fmla="*/ 3101901 w 6053670"/>
              <a:gd name="connsiteY30" fmla="*/ 235229 h 7139732"/>
              <a:gd name="connsiteX31" fmla="*/ 3227817 w 6053670"/>
              <a:gd name="connsiteY31" fmla="*/ 236170 h 7139732"/>
              <a:gd name="connsiteX32" fmla="*/ 3354944 w 6053670"/>
              <a:gd name="connsiteY32" fmla="*/ 235229 h 7139732"/>
              <a:gd name="connsiteX33" fmla="*/ 3483887 w 6053670"/>
              <a:gd name="connsiteY33" fmla="*/ 233348 h 7139732"/>
              <a:gd name="connsiteX34" fmla="*/ 3612830 w 6053670"/>
              <a:gd name="connsiteY34" fmla="*/ 231623 h 7139732"/>
              <a:gd name="connsiteX35" fmla="*/ 3743590 w 6053670"/>
              <a:gd name="connsiteY35" fmla="*/ 227859 h 7139732"/>
              <a:gd name="connsiteX36" fmla="*/ 3875560 w 6053670"/>
              <a:gd name="connsiteY36" fmla="*/ 223938 h 7139732"/>
              <a:gd name="connsiteX37" fmla="*/ 4007530 w 6053670"/>
              <a:gd name="connsiteY37" fmla="*/ 219391 h 7139732"/>
              <a:gd name="connsiteX38" fmla="*/ 4140710 w 6053670"/>
              <a:gd name="connsiteY38" fmla="*/ 212961 h 7139732"/>
              <a:gd name="connsiteX39" fmla="*/ 4275102 w 6053670"/>
              <a:gd name="connsiteY39" fmla="*/ 205277 h 7139732"/>
              <a:gd name="connsiteX40" fmla="*/ 4410098 w 6053670"/>
              <a:gd name="connsiteY40" fmla="*/ 197907 h 7139732"/>
              <a:gd name="connsiteX41" fmla="*/ 4545096 w 6053670"/>
              <a:gd name="connsiteY41" fmla="*/ 188498 h 7139732"/>
              <a:gd name="connsiteX42" fmla="*/ 4681909 w 6053670"/>
              <a:gd name="connsiteY42" fmla="*/ 177207 h 7139732"/>
              <a:gd name="connsiteX43" fmla="*/ 4816905 w 6053670"/>
              <a:gd name="connsiteY43" fmla="*/ 165916 h 7139732"/>
              <a:gd name="connsiteX44" fmla="*/ 4954323 w 6053670"/>
              <a:gd name="connsiteY44" fmla="*/ 152899 h 7139732"/>
              <a:gd name="connsiteX45" fmla="*/ 5092347 w 6053670"/>
              <a:gd name="connsiteY45" fmla="*/ 138629 h 7139732"/>
              <a:gd name="connsiteX46" fmla="*/ 5228555 w 6053670"/>
              <a:gd name="connsiteY46" fmla="*/ 123574 h 7139732"/>
              <a:gd name="connsiteX47" fmla="*/ 5366578 w 6053670"/>
              <a:gd name="connsiteY47" fmla="*/ 106010 h 7139732"/>
              <a:gd name="connsiteX48" fmla="*/ 5503997 w 6053670"/>
              <a:gd name="connsiteY48" fmla="*/ 87192 h 7139732"/>
              <a:gd name="connsiteX49" fmla="*/ 5642020 w 6053670"/>
              <a:gd name="connsiteY49" fmla="*/ 68530 h 7139732"/>
              <a:gd name="connsiteX50" fmla="*/ 5779438 w 6053670"/>
              <a:gd name="connsiteY50" fmla="*/ 46733 h 7139732"/>
              <a:gd name="connsiteX51" fmla="*/ 5916251 w 6053670"/>
              <a:gd name="connsiteY51" fmla="*/ 24464 h 7139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053670" h="7139732">
                <a:moveTo>
                  <a:pt x="6053670" y="1098"/>
                </a:moveTo>
                <a:lnTo>
                  <a:pt x="6053670" y="1084479"/>
                </a:lnTo>
                <a:lnTo>
                  <a:pt x="6053670" y="1254558"/>
                </a:lnTo>
                <a:lnTo>
                  <a:pt x="6053670" y="7139732"/>
                </a:lnTo>
                <a:lnTo>
                  <a:pt x="0" y="7139732"/>
                </a:lnTo>
                <a:lnTo>
                  <a:pt x="0" y="1249853"/>
                </a:lnTo>
                <a:lnTo>
                  <a:pt x="0" y="1084479"/>
                </a:lnTo>
                <a:lnTo>
                  <a:pt x="0" y="0"/>
                </a:lnTo>
                <a:lnTo>
                  <a:pt x="35717" y="5488"/>
                </a:lnTo>
                <a:lnTo>
                  <a:pt x="140445" y="21641"/>
                </a:lnTo>
                <a:lnTo>
                  <a:pt x="216722" y="32932"/>
                </a:lnTo>
                <a:lnTo>
                  <a:pt x="307527" y="44850"/>
                </a:lnTo>
                <a:lnTo>
                  <a:pt x="415282" y="59121"/>
                </a:lnTo>
                <a:lnTo>
                  <a:pt x="534539" y="74175"/>
                </a:lnTo>
                <a:lnTo>
                  <a:pt x="668931" y="90014"/>
                </a:lnTo>
                <a:lnTo>
                  <a:pt x="815430" y="106794"/>
                </a:lnTo>
                <a:lnTo>
                  <a:pt x="974641" y="123574"/>
                </a:lnTo>
                <a:lnTo>
                  <a:pt x="1144144" y="140667"/>
                </a:lnTo>
                <a:lnTo>
                  <a:pt x="1326965" y="156506"/>
                </a:lnTo>
                <a:lnTo>
                  <a:pt x="1518261" y="171717"/>
                </a:lnTo>
                <a:lnTo>
                  <a:pt x="1720453" y="185518"/>
                </a:lnTo>
                <a:lnTo>
                  <a:pt x="1931121" y="198690"/>
                </a:lnTo>
                <a:lnTo>
                  <a:pt x="2150869" y="211079"/>
                </a:lnTo>
                <a:lnTo>
                  <a:pt x="2263467" y="215470"/>
                </a:lnTo>
                <a:lnTo>
                  <a:pt x="2378487" y="220332"/>
                </a:lnTo>
                <a:lnTo>
                  <a:pt x="2495323" y="224879"/>
                </a:lnTo>
                <a:lnTo>
                  <a:pt x="2612764" y="227859"/>
                </a:lnTo>
                <a:lnTo>
                  <a:pt x="2732627" y="230525"/>
                </a:lnTo>
                <a:lnTo>
                  <a:pt x="2853700" y="233348"/>
                </a:lnTo>
                <a:lnTo>
                  <a:pt x="2977195" y="235229"/>
                </a:lnTo>
                <a:lnTo>
                  <a:pt x="3101901" y="235229"/>
                </a:lnTo>
                <a:lnTo>
                  <a:pt x="3227817" y="236170"/>
                </a:lnTo>
                <a:lnTo>
                  <a:pt x="3354944" y="235229"/>
                </a:lnTo>
                <a:lnTo>
                  <a:pt x="3483887" y="233348"/>
                </a:lnTo>
                <a:lnTo>
                  <a:pt x="3612830" y="231623"/>
                </a:lnTo>
                <a:lnTo>
                  <a:pt x="3743590" y="227859"/>
                </a:lnTo>
                <a:lnTo>
                  <a:pt x="3875560" y="223938"/>
                </a:lnTo>
                <a:lnTo>
                  <a:pt x="4007530" y="219391"/>
                </a:lnTo>
                <a:lnTo>
                  <a:pt x="4140710" y="212961"/>
                </a:lnTo>
                <a:lnTo>
                  <a:pt x="4275102" y="205277"/>
                </a:lnTo>
                <a:lnTo>
                  <a:pt x="4410098" y="197907"/>
                </a:lnTo>
                <a:lnTo>
                  <a:pt x="4545096" y="188498"/>
                </a:lnTo>
                <a:lnTo>
                  <a:pt x="4681909" y="177207"/>
                </a:lnTo>
                <a:lnTo>
                  <a:pt x="4816905" y="165916"/>
                </a:lnTo>
                <a:lnTo>
                  <a:pt x="4954323" y="152899"/>
                </a:lnTo>
                <a:lnTo>
                  <a:pt x="5092347" y="138629"/>
                </a:lnTo>
                <a:lnTo>
                  <a:pt x="5228555" y="123574"/>
                </a:lnTo>
                <a:lnTo>
                  <a:pt x="5366578" y="106010"/>
                </a:lnTo>
                <a:lnTo>
                  <a:pt x="5503997" y="87192"/>
                </a:lnTo>
                <a:lnTo>
                  <a:pt x="5642020" y="68530"/>
                </a:lnTo>
                <a:lnTo>
                  <a:pt x="5779438" y="46733"/>
                </a:lnTo>
                <a:lnTo>
                  <a:pt x="5916251" y="24464"/>
                </a:lnTo>
                <a:close/>
              </a:path>
            </a:pathLst>
          </a:custGeom>
          <a:solidFill>
            <a:schemeClr val="bg1"/>
          </a:solidFill>
          <a:ln>
            <a:noFill/>
          </a:ln>
        </p:spPr>
      </p:sp>
      <p:sp>
        <p:nvSpPr>
          <p:cNvPr id="16" name="Freeform 5">
            <a:extLst>
              <a:ext uri="{FF2B5EF4-FFF2-40B4-BE49-F238E27FC236}">
                <a16:creationId xmlns:a16="http://schemas.microsoft.com/office/drawing/2014/main" id="{1F23E73A-FDC8-462C-83C1-3AA8961449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sp>
        <p:nvSpPr>
          <p:cNvPr id="2" name="Title 1">
            <a:extLst>
              <a:ext uri="{FF2B5EF4-FFF2-40B4-BE49-F238E27FC236}">
                <a16:creationId xmlns:a16="http://schemas.microsoft.com/office/drawing/2014/main" id="{281C8F30-CAD8-804A-96C5-8BFEA458D5D6}"/>
              </a:ext>
            </a:extLst>
          </p:cNvPr>
          <p:cNvSpPr>
            <a:spLocks noGrp="1"/>
          </p:cNvSpPr>
          <p:nvPr>
            <p:ph type="title"/>
          </p:nvPr>
        </p:nvSpPr>
        <p:spPr>
          <a:xfrm>
            <a:off x="994087" y="1130603"/>
            <a:ext cx="3342442" cy="4596794"/>
          </a:xfrm>
        </p:spPr>
        <p:txBody>
          <a:bodyPr anchor="ctr">
            <a:normAutofit/>
          </a:bodyPr>
          <a:lstStyle/>
          <a:p>
            <a:r>
              <a:rPr lang="en-US" sz="3200">
                <a:solidFill>
                  <a:srgbClr val="EBEBEB"/>
                </a:solidFill>
              </a:rPr>
              <a:t>XGBoost</a:t>
            </a:r>
          </a:p>
        </p:txBody>
      </p:sp>
      <p:sp>
        <p:nvSpPr>
          <p:cNvPr id="3" name="Content Placeholder 2">
            <a:extLst>
              <a:ext uri="{FF2B5EF4-FFF2-40B4-BE49-F238E27FC236}">
                <a16:creationId xmlns:a16="http://schemas.microsoft.com/office/drawing/2014/main" id="{74DDB696-F6F5-F247-AECC-EC0CAC22C6D1}"/>
              </a:ext>
            </a:extLst>
          </p:cNvPr>
          <p:cNvSpPr>
            <a:spLocks noGrp="1"/>
          </p:cNvSpPr>
          <p:nvPr>
            <p:ph idx="1"/>
          </p:nvPr>
        </p:nvSpPr>
        <p:spPr>
          <a:xfrm>
            <a:off x="5290077" y="437513"/>
            <a:ext cx="5502614" cy="5954325"/>
          </a:xfrm>
        </p:spPr>
        <p:txBody>
          <a:bodyPr anchor="ctr">
            <a:normAutofit/>
          </a:bodyPr>
          <a:lstStyle/>
          <a:p>
            <a:pPr marL="0" lvl="0" indent="0">
              <a:lnSpc>
                <a:spcPct val="90000"/>
              </a:lnSpc>
              <a:spcBef>
                <a:spcPts val="0"/>
              </a:spcBef>
              <a:buClr>
                <a:srgbClr val="000000"/>
              </a:buClr>
              <a:buSzPts val="1100"/>
              <a:buNone/>
            </a:pPr>
            <a:r>
              <a:rPr lang="en-US" sz="1700">
                <a:highlight>
                  <a:schemeClr val="lt1"/>
                </a:highlight>
                <a:latin typeface="Nunito"/>
                <a:ea typeface="Nunito"/>
                <a:cs typeface="Nunito"/>
                <a:sym typeface="Nunito"/>
              </a:rPr>
              <a:t>XGBoost (Extreme Gradient Boosting) is an optimized distributed gradient boosting library which is used for supervised ML problems. It uses gradient boosting (GBM) framework at core but does much better than GBM framework alone. </a:t>
            </a:r>
            <a:br>
              <a:rPr lang="en-US" sz="1700">
                <a:highlight>
                  <a:schemeClr val="lt1"/>
                </a:highlight>
                <a:latin typeface="Nunito"/>
                <a:ea typeface="Nunito"/>
                <a:cs typeface="Nunito"/>
                <a:sym typeface="Nunito"/>
              </a:rPr>
            </a:br>
            <a:br>
              <a:rPr lang="en-US" sz="1700">
                <a:highlight>
                  <a:schemeClr val="lt1"/>
                </a:highlight>
                <a:latin typeface="Nunito"/>
                <a:ea typeface="Nunito"/>
                <a:cs typeface="Nunito"/>
                <a:sym typeface="Nunito"/>
              </a:rPr>
            </a:br>
            <a:r>
              <a:rPr lang="en-US" sz="1700">
                <a:latin typeface="Nunito"/>
                <a:ea typeface="Nunito"/>
                <a:cs typeface="Nunito"/>
                <a:sym typeface="Nunito"/>
              </a:rPr>
              <a:t>XGBoost belongs to a family of boosting algorithms that convert weak learners into strong learners. A weak learner is one which is slightly better than random guessing. </a:t>
            </a:r>
            <a:br>
              <a:rPr lang="en-US" sz="1700">
                <a:latin typeface="Nunito"/>
                <a:ea typeface="Nunito"/>
                <a:cs typeface="Nunito"/>
                <a:sym typeface="Nunito"/>
              </a:rPr>
            </a:br>
            <a:r>
              <a:rPr lang="en-US" sz="1700">
                <a:latin typeface="Nunito"/>
                <a:ea typeface="Nunito"/>
                <a:cs typeface="Nunito"/>
                <a:sym typeface="Nunito"/>
              </a:rPr>
              <a:t>Boosting is a sequential process and slowly learns from data and tries to improve its prediction in subsequent iterations. </a:t>
            </a:r>
          </a:p>
          <a:p>
            <a:pPr marL="0" lvl="0" indent="0">
              <a:lnSpc>
                <a:spcPct val="90000"/>
              </a:lnSpc>
              <a:spcBef>
                <a:spcPts val="1600"/>
              </a:spcBef>
              <a:buClr>
                <a:srgbClr val="000000"/>
              </a:buClr>
              <a:buSzPts val="1100"/>
              <a:buNone/>
            </a:pPr>
            <a:r>
              <a:rPr lang="en-US" sz="1700">
                <a:latin typeface="Nunito"/>
                <a:ea typeface="Nunito"/>
                <a:cs typeface="Nunito"/>
                <a:sym typeface="Nunito"/>
              </a:rPr>
              <a:t>XGBoost parameters can be divided into three categories:</a:t>
            </a:r>
          </a:p>
          <a:p>
            <a:pPr marL="457200" lvl="0" indent="-298450">
              <a:lnSpc>
                <a:spcPct val="90000"/>
              </a:lnSpc>
              <a:spcBef>
                <a:spcPts val="1600"/>
              </a:spcBef>
              <a:buClr>
                <a:srgbClr val="252C33"/>
              </a:buClr>
              <a:buSzPts val="1100"/>
              <a:buFont typeface="Nunito"/>
              <a:buChar char="●"/>
            </a:pPr>
            <a:r>
              <a:rPr lang="en-US" sz="1700">
                <a:latin typeface="Nunito"/>
                <a:ea typeface="Nunito"/>
                <a:cs typeface="Nunito"/>
                <a:sym typeface="Nunito"/>
              </a:rPr>
              <a:t>General Parameters: Controls the booster type in the model which eventually drives overall functioning</a:t>
            </a:r>
            <a:br>
              <a:rPr lang="en-US" sz="1700">
                <a:latin typeface="Nunito"/>
                <a:ea typeface="Nunito"/>
                <a:cs typeface="Nunito"/>
                <a:sym typeface="Nunito"/>
              </a:rPr>
            </a:br>
            <a:r>
              <a:rPr lang="en-US" sz="1700">
                <a:latin typeface="Nunito"/>
                <a:ea typeface="Nunito"/>
                <a:cs typeface="Nunito"/>
                <a:sym typeface="Nunito"/>
              </a:rPr>
              <a:t>- Booster, nthread</a:t>
            </a:r>
          </a:p>
          <a:p>
            <a:pPr marL="457200" lvl="0" indent="-298450">
              <a:lnSpc>
                <a:spcPct val="90000"/>
              </a:lnSpc>
              <a:spcBef>
                <a:spcPts val="0"/>
              </a:spcBef>
              <a:buClr>
                <a:srgbClr val="252C33"/>
              </a:buClr>
              <a:buSzPts val="1100"/>
              <a:buFont typeface="Nunito"/>
              <a:buChar char="●"/>
            </a:pPr>
            <a:r>
              <a:rPr lang="en-US" sz="1700">
                <a:latin typeface="Nunito"/>
                <a:ea typeface="Nunito"/>
                <a:cs typeface="Nunito"/>
                <a:sym typeface="Nunito"/>
              </a:rPr>
              <a:t>Booster Parameters: Controls the performance of the selected booster</a:t>
            </a:r>
            <a:br>
              <a:rPr lang="en-US" sz="1700">
                <a:latin typeface="Nunito"/>
                <a:ea typeface="Nunito"/>
                <a:cs typeface="Nunito"/>
                <a:sym typeface="Nunito"/>
              </a:rPr>
            </a:br>
            <a:r>
              <a:rPr lang="en-US" sz="1700">
                <a:latin typeface="Nunito"/>
                <a:ea typeface="Nunito"/>
                <a:cs typeface="Nunito"/>
                <a:sym typeface="Nunito"/>
              </a:rPr>
              <a:t>- Nrounds, lambda alpha</a:t>
            </a:r>
          </a:p>
          <a:p>
            <a:pPr marL="457200" lvl="0" indent="-298450">
              <a:lnSpc>
                <a:spcPct val="90000"/>
              </a:lnSpc>
              <a:spcBef>
                <a:spcPts val="0"/>
              </a:spcBef>
              <a:buClr>
                <a:srgbClr val="252C33"/>
              </a:buClr>
              <a:buSzPts val="1100"/>
              <a:buFont typeface="Nunito"/>
              <a:buChar char="●"/>
            </a:pPr>
            <a:r>
              <a:rPr lang="en-US" sz="1700">
                <a:latin typeface="Nunito"/>
                <a:ea typeface="Nunito"/>
                <a:cs typeface="Nunito"/>
                <a:sym typeface="Nunito"/>
              </a:rPr>
              <a:t>Learning Task Parameters: Sets and evaluates the learning process of the booster from the given data</a:t>
            </a:r>
            <a:br>
              <a:rPr lang="en-US" sz="1700">
                <a:latin typeface="Nunito"/>
                <a:ea typeface="Nunito"/>
                <a:cs typeface="Nunito"/>
                <a:sym typeface="Nunito"/>
              </a:rPr>
            </a:br>
            <a:r>
              <a:rPr lang="en-US" sz="1700">
                <a:latin typeface="Nunito"/>
                <a:ea typeface="Nunito"/>
                <a:cs typeface="Nunito"/>
                <a:sym typeface="Nunito"/>
              </a:rPr>
              <a:t>- Objective</a:t>
            </a:r>
          </a:p>
        </p:txBody>
      </p:sp>
    </p:spTree>
    <p:extLst>
      <p:ext uri="{BB962C8B-B14F-4D97-AF65-F5344CB8AC3E}">
        <p14:creationId xmlns:p14="http://schemas.microsoft.com/office/powerpoint/2010/main" val="9374213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EED2E2BB-3846-41EB-9F1E-92C33C4A8F4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21" name="Rectangle 20">
              <a:extLst>
                <a:ext uri="{FF2B5EF4-FFF2-40B4-BE49-F238E27FC236}">
                  <a16:creationId xmlns:a16="http://schemas.microsoft.com/office/drawing/2014/main" id="{C73D5773-5AC9-444A-A47A-EB6656ACDC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2" name="Freeform 5">
              <a:extLst>
                <a:ext uri="{FF2B5EF4-FFF2-40B4-BE49-F238E27FC236}">
                  <a16:creationId xmlns:a16="http://schemas.microsoft.com/office/drawing/2014/main" id="{81EB4475-C020-4325-AF59-31FCBFB7C54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4" name="Rectangle 23">
            <a:extLst>
              <a:ext uri="{FF2B5EF4-FFF2-40B4-BE49-F238E27FC236}">
                <a16:creationId xmlns:a16="http://schemas.microsoft.com/office/drawing/2014/main" id="{F7689D68-C339-4D5B-9DAA-E13F6BD4D5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5" name="TextBox 14">
            <a:extLst>
              <a:ext uri="{FF2B5EF4-FFF2-40B4-BE49-F238E27FC236}">
                <a16:creationId xmlns:a16="http://schemas.microsoft.com/office/drawing/2014/main" id="{15328B9A-ADBD-7749-A75D-241B436053AE}"/>
              </a:ext>
            </a:extLst>
          </p:cNvPr>
          <p:cNvSpPr txBox="1"/>
          <p:nvPr/>
        </p:nvSpPr>
        <p:spPr>
          <a:xfrm>
            <a:off x="7007145" y="1241266"/>
            <a:ext cx="4535926" cy="3153753"/>
          </a:xfrm>
          <a:prstGeom prst="rect">
            <a:avLst/>
          </a:prstGeom>
        </p:spPr>
        <p:txBody>
          <a:bodyPr vert="horz" lIns="91440" tIns="45720" rIns="91440" bIns="45720" rtlCol="0" anchor="b">
            <a:normAutofit/>
          </a:bodyPr>
          <a:lstStyle/>
          <a:p>
            <a:pPr>
              <a:spcBef>
                <a:spcPct val="0"/>
              </a:spcBef>
              <a:spcAft>
                <a:spcPts val="600"/>
              </a:spcAft>
            </a:pPr>
            <a:r>
              <a:rPr lang="en-US" sz="5400" b="0" i="0" kern="1200" dirty="0">
                <a:solidFill>
                  <a:schemeClr val="bg2"/>
                </a:solidFill>
                <a:latin typeface="+mj-lt"/>
                <a:ea typeface="+mj-ea"/>
                <a:cs typeface="+mj-cs"/>
              </a:rPr>
              <a:t>Code Snippet</a:t>
            </a:r>
          </a:p>
        </p:txBody>
      </p:sp>
      <p:grpSp>
        <p:nvGrpSpPr>
          <p:cNvPr id="26" name="Group 25">
            <a:extLst>
              <a:ext uri="{FF2B5EF4-FFF2-40B4-BE49-F238E27FC236}">
                <a16:creationId xmlns:a16="http://schemas.microsoft.com/office/drawing/2014/main" id="{28F798B8-1C3B-4B89-8B9A-3F9613CD077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3333" y="396837"/>
            <a:ext cx="6451503" cy="6058999"/>
            <a:chOff x="423333" y="396837"/>
            <a:chExt cx="6451503" cy="6058999"/>
          </a:xfrm>
        </p:grpSpPr>
        <p:sp>
          <p:nvSpPr>
            <p:cNvPr id="27" name="Rectangle 26">
              <a:extLst>
                <a:ext uri="{FF2B5EF4-FFF2-40B4-BE49-F238E27FC236}">
                  <a16:creationId xmlns:a16="http://schemas.microsoft.com/office/drawing/2014/main" id="{86FBC0DC-E9D1-4FE7-A92D-8C0C21E6C8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flipH="1">
              <a:off x="423333" y="402165"/>
              <a:ext cx="5229339"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8" name="Freeform 5">
              <a:extLst>
                <a:ext uri="{FF2B5EF4-FFF2-40B4-BE49-F238E27FC236}">
                  <a16:creationId xmlns:a16="http://schemas.microsoft.com/office/drawing/2014/main" id="{C5B8AD05-BFBB-476E-A552-5125E1F1F6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5400000" flipH="1">
              <a:off x="3161515" y="2801722"/>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29" name="Freeform 5">
              <a:extLst>
                <a:ext uri="{FF2B5EF4-FFF2-40B4-BE49-F238E27FC236}">
                  <a16:creationId xmlns:a16="http://schemas.microsoft.com/office/drawing/2014/main" id="{55960B2F-90D8-4D62-B831-C33669F8D2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5677511" flipH="1">
              <a:off x="5004670" y="1826079"/>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grpSp>
      <p:pic>
        <p:nvPicPr>
          <p:cNvPr id="11" name="Picture 10" descr="A screen shot of a social media post&#10;&#10;Description automatically generated">
            <a:extLst>
              <a:ext uri="{FF2B5EF4-FFF2-40B4-BE49-F238E27FC236}">
                <a16:creationId xmlns:a16="http://schemas.microsoft.com/office/drawing/2014/main" id="{F3959449-96A4-144A-9BAA-733A98B904C3}"/>
              </a:ext>
            </a:extLst>
          </p:cNvPr>
          <p:cNvPicPr>
            <a:picLocks noChangeAspect="1"/>
          </p:cNvPicPr>
          <p:nvPr/>
        </p:nvPicPr>
        <p:blipFill>
          <a:blip r:embed="rId3"/>
          <a:stretch>
            <a:fillRect/>
          </a:stretch>
        </p:blipFill>
        <p:spPr>
          <a:xfrm>
            <a:off x="1109763" y="1972731"/>
            <a:ext cx="4983737" cy="610507"/>
          </a:xfrm>
          <a:prstGeom prst="rect">
            <a:avLst/>
          </a:prstGeom>
        </p:spPr>
      </p:pic>
      <p:pic>
        <p:nvPicPr>
          <p:cNvPr id="13" name="Picture 12" descr="A screenshot of a cell phone&#10;&#10;Description automatically generated">
            <a:extLst>
              <a:ext uri="{FF2B5EF4-FFF2-40B4-BE49-F238E27FC236}">
                <a16:creationId xmlns:a16="http://schemas.microsoft.com/office/drawing/2014/main" id="{855DB34D-51C7-4B4D-A637-D225E5992B23}"/>
              </a:ext>
            </a:extLst>
          </p:cNvPr>
          <p:cNvPicPr>
            <a:picLocks noChangeAspect="1"/>
          </p:cNvPicPr>
          <p:nvPr/>
        </p:nvPicPr>
        <p:blipFill>
          <a:blip r:embed="rId4"/>
          <a:stretch>
            <a:fillRect/>
          </a:stretch>
        </p:blipFill>
        <p:spPr>
          <a:xfrm>
            <a:off x="1109763" y="4040082"/>
            <a:ext cx="4983737" cy="1333149"/>
          </a:xfrm>
          <a:prstGeom prst="rect">
            <a:avLst/>
          </a:prstGeom>
        </p:spPr>
      </p:pic>
    </p:spTree>
    <p:extLst>
      <p:ext uri="{BB962C8B-B14F-4D97-AF65-F5344CB8AC3E}">
        <p14:creationId xmlns:p14="http://schemas.microsoft.com/office/powerpoint/2010/main" val="5713552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4091D54B-59AB-4A5E-8E9E-0421BD66D4F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9" name="Rectangle 8">
              <a:extLst>
                <a:ext uri="{FF2B5EF4-FFF2-40B4-BE49-F238E27FC236}">
                  <a16:creationId xmlns:a16="http://schemas.microsoft.com/office/drawing/2014/main" id="{547CE62E-FFFD-4A1F-BA78-C3B89C36FC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a:extLst>
                <a:ext uri="{FF2B5EF4-FFF2-40B4-BE49-F238E27FC236}">
                  <a16:creationId xmlns:a16="http://schemas.microsoft.com/office/drawing/2014/main" id="{AE51FD27-6B6A-4D21-BF22-245DA9BD0B3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2" name="Rectangle 11">
            <a:extLst>
              <a:ext uri="{FF2B5EF4-FFF2-40B4-BE49-F238E27FC236}">
                <a16:creationId xmlns:a16="http://schemas.microsoft.com/office/drawing/2014/main" id="{B8144315-1C5A-4185-A952-25D98D303D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extBox 1">
            <a:extLst>
              <a:ext uri="{FF2B5EF4-FFF2-40B4-BE49-F238E27FC236}">
                <a16:creationId xmlns:a16="http://schemas.microsoft.com/office/drawing/2014/main" id="{2065C1B6-868D-1348-9611-AEF290C48F65}"/>
              </a:ext>
            </a:extLst>
          </p:cNvPr>
          <p:cNvSpPr txBox="1"/>
          <p:nvPr/>
        </p:nvSpPr>
        <p:spPr>
          <a:xfrm>
            <a:off x="7007145" y="1241266"/>
            <a:ext cx="4535926" cy="3153753"/>
          </a:xfrm>
          <a:prstGeom prst="rect">
            <a:avLst/>
          </a:prstGeom>
        </p:spPr>
        <p:txBody>
          <a:bodyPr vert="horz" lIns="91440" tIns="45720" rIns="91440" bIns="45720" rtlCol="0" anchor="b">
            <a:normAutofit/>
          </a:bodyPr>
          <a:lstStyle/>
          <a:p>
            <a:pPr>
              <a:spcBef>
                <a:spcPct val="0"/>
              </a:spcBef>
              <a:spcAft>
                <a:spcPts val="600"/>
              </a:spcAft>
            </a:pPr>
            <a:r>
              <a:rPr lang="en-US" sz="5400" b="0" i="0" kern="1200">
                <a:solidFill>
                  <a:srgbClr val="EBEBEB"/>
                </a:solidFill>
                <a:latin typeface="+mj-lt"/>
                <a:ea typeface="+mj-ea"/>
                <a:cs typeface="+mj-cs"/>
              </a:rPr>
              <a:t>Plot</a:t>
            </a:r>
          </a:p>
        </p:txBody>
      </p:sp>
      <p:grpSp>
        <p:nvGrpSpPr>
          <p:cNvPr id="14" name="Group 13">
            <a:extLst>
              <a:ext uri="{FF2B5EF4-FFF2-40B4-BE49-F238E27FC236}">
                <a16:creationId xmlns:a16="http://schemas.microsoft.com/office/drawing/2014/main" id="{7E2D86BB-893F-471B-AD66-50E01777C08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3333" y="396837"/>
            <a:ext cx="6451503" cy="6058999"/>
            <a:chOff x="423333" y="396837"/>
            <a:chExt cx="6451503" cy="6058999"/>
          </a:xfrm>
        </p:grpSpPr>
        <p:sp>
          <p:nvSpPr>
            <p:cNvPr id="15" name="Rectangle 14">
              <a:extLst>
                <a:ext uri="{FF2B5EF4-FFF2-40B4-BE49-F238E27FC236}">
                  <a16:creationId xmlns:a16="http://schemas.microsoft.com/office/drawing/2014/main" id="{61E3F80D-79C6-468A-83E4-3FEA585566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flipH="1">
              <a:off x="423333" y="402165"/>
              <a:ext cx="5229339"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6" name="Freeform 5">
              <a:extLst>
                <a:ext uri="{FF2B5EF4-FFF2-40B4-BE49-F238E27FC236}">
                  <a16:creationId xmlns:a16="http://schemas.microsoft.com/office/drawing/2014/main" id="{009504C1-96CE-44B4-8DF0-613CF9D1DA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5400000" flipH="1">
              <a:off x="3161515" y="2801722"/>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7" name="Freeform 5">
              <a:extLst>
                <a:ext uri="{FF2B5EF4-FFF2-40B4-BE49-F238E27FC236}">
                  <a16:creationId xmlns:a16="http://schemas.microsoft.com/office/drawing/2014/main" id="{1F299836-4C10-4395-B386-C0FA537C41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5677511" flipH="1">
              <a:off x="5004670" y="1826079"/>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grpSp>
      <p:pic>
        <p:nvPicPr>
          <p:cNvPr id="3" name="Picture 2">
            <a:extLst>
              <a:ext uri="{FF2B5EF4-FFF2-40B4-BE49-F238E27FC236}">
                <a16:creationId xmlns:a16="http://schemas.microsoft.com/office/drawing/2014/main" id="{4D6EEE33-4D4D-7D4F-9300-7DC1E0997E33}"/>
              </a:ext>
            </a:extLst>
          </p:cNvPr>
          <p:cNvPicPr>
            <a:picLocks noChangeAspect="1"/>
          </p:cNvPicPr>
          <p:nvPr/>
        </p:nvPicPr>
        <p:blipFill>
          <a:blip r:embed="rId3"/>
          <a:stretch>
            <a:fillRect/>
          </a:stretch>
        </p:blipFill>
        <p:spPr>
          <a:xfrm>
            <a:off x="1109763" y="1971258"/>
            <a:ext cx="4983737" cy="2915484"/>
          </a:xfrm>
          <a:prstGeom prst="rect">
            <a:avLst/>
          </a:prstGeom>
        </p:spPr>
      </p:pic>
    </p:spTree>
    <p:extLst>
      <p:ext uri="{BB962C8B-B14F-4D97-AF65-F5344CB8AC3E}">
        <p14:creationId xmlns:p14="http://schemas.microsoft.com/office/powerpoint/2010/main" val="27560701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 name="Rectangle 40">
            <a:extLst>
              <a:ext uri="{FF2B5EF4-FFF2-40B4-BE49-F238E27FC236}">
                <a16:creationId xmlns:a16="http://schemas.microsoft.com/office/drawing/2014/main" id="{B219AE65-9B94-44EA-BEF3-EF4BFA169C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F0C81A57-9CD5-461B-8FFE-4A8CB6CFBE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17539" y="467397"/>
            <a:ext cx="695829" cy="591911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grpSp>
        <p:nvGrpSpPr>
          <p:cNvPr id="45" name="Group 44">
            <a:extLst>
              <a:ext uri="{FF2B5EF4-FFF2-40B4-BE49-F238E27FC236}">
                <a16:creationId xmlns:a16="http://schemas.microsoft.com/office/drawing/2014/main" id="{3086C462-37F4-494D-8292-CCB95221CC1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a:solidFill>
            <a:srgbClr val="FFFFFF"/>
          </a:solidFill>
        </p:grpSpPr>
        <p:sp>
          <p:nvSpPr>
            <p:cNvPr id="46" name="Rectangle 45">
              <a:extLst>
                <a:ext uri="{FF2B5EF4-FFF2-40B4-BE49-F238E27FC236}">
                  <a16:creationId xmlns:a16="http://schemas.microsoft.com/office/drawing/2014/main" id="{2C7D2D64-353F-4802-AA48-A70CE6020B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sp>
        <p:sp>
          <p:nvSpPr>
            <p:cNvPr id="47" name="Freeform 5">
              <a:extLst>
                <a:ext uri="{FF2B5EF4-FFF2-40B4-BE49-F238E27FC236}">
                  <a16:creationId xmlns:a16="http://schemas.microsoft.com/office/drawing/2014/main" id="{30A6328F-CAA3-4052-BF4C-14BD47706E6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ln>
              <a:noFill/>
            </a:ln>
          </p:spPr>
          <p:style>
            <a:lnRef idx="0">
              <a:scrgbClr r="0" g="0" b="0"/>
            </a:lnRef>
            <a:fillRef idx="1002">
              <a:schemeClr val="dk2"/>
            </a:fillRef>
            <a:effectRef idx="0">
              <a:scrgbClr r="0" g="0" b="0"/>
            </a:effectRef>
            <a:fontRef idx="major"/>
          </p:style>
        </p:sp>
      </p:grpSp>
      <p:sp>
        <p:nvSpPr>
          <p:cNvPr id="2" name="TextBox 1">
            <a:extLst>
              <a:ext uri="{FF2B5EF4-FFF2-40B4-BE49-F238E27FC236}">
                <a16:creationId xmlns:a16="http://schemas.microsoft.com/office/drawing/2014/main" id="{2065C1B6-868D-1348-9611-AEF290C48F65}"/>
              </a:ext>
            </a:extLst>
          </p:cNvPr>
          <p:cNvSpPr txBox="1"/>
          <p:nvPr/>
        </p:nvSpPr>
        <p:spPr>
          <a:xfrm>
            <a:off x="1000372" y="1209957"/>
            <a:ext cx="3034580" cy="4438087"/>
          </a:xfrm>
          <a:prstGeom prst="rect">
            <a:avLst/>
          </a:prstGeom>
        </p:spPr>
        <p:txBody>
          <a:bodyPr vert="horz" lIns="91440" tIns="45720" rIns="91440" bIns="45720" rtlCol="0" anchor="ctr">
            <a:normAutofit/>
          </a:bodyPr>
          <a:lstStyle/>
          <a:p>
            <a:pPr algn="r">
              <a:spcBef>
                <a:spcPct val="0"/>
              </a:spcBef>
              <a:spcAft>
                <a:spcPts val="600"/>
              </a:spcAft>
            </a:pPr>
            <a:r>
              <a:rPr lang="en-US" sz="3200">
                <a:latin typeface="+mj-lt"/>
                <a:ea typeface="+mj-ea"/>
                <a:cs typeface="+mj-cs"/>
              </a:rPr>
              <a:t>Conclusion</a:t>
            </a:r>
          </a:p>
        </p:txBody>
      </p:sp>
      <p:cxnSp>
        <p:nvCxnSpPr>
          <p:cNvPr id="49" name="Straight Connector 48">
            <a:extLst>
              <a:ext uri="{FF2B5EF4-FFF2-40B4-BE49-F238E27FC236}">
                <a16:creationId xmlns:a16="http://schemas.microsoft.com/office/drawing/2014/main" id="{AD23B2CD-009B-425A-9616-1E1AD1D5AB4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356687" y="1930986"/>
            <a:ext cx="0" cy="3200400"/>
          </a:xfrm>
          <a:prstGeom prst="line">
            <a:avLst/>
          </a:prstGeom>
          <a:ln w="15875" cap="sq">
            <a:solidFill>
              <a:schemeClr val="tx2"/>
            </a:solidFill>
            <a:miter lim="800000"/>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8597C48C-7C18-2241-92A4-4B3EE7723AD6}"/>
              </a:ext>
            </a:extLst>
          </p:cNvPr>
          <p:cNvSpPr txBox="1"/>
          <p:nvPr/>
        </p:nvSpPr>
        <p:spPr>
          <a:xfrm>
            <a:off x="4678424" y="1059025"/>
            <a:ext cx="5302189" cy="4739950"/>
          </a:xfrm>
          <a:prstGeom prst="rect">
            <a:avLst/>
          </a:prstGeom>
        </p:spPr>
        <p:txBody>
          <a:bodyPr vert="horz" lIns="91440" tIns="45720" rIns="91440" bIns="45720" rtlCol="0" anchor="ctr">
            <a:normAutofit/>
          </a:bodyPr>
          <a:lstStyle/>
          <a:p>
            <a:pPr>
              <a:spcBef>
                <a:spcPts val="1000"/>
              </a:spcBef>
              <a:buClr>
                <a:schemeClr val="accent1"/>
              </a:buClr>
              <a:buSzPct val="80000"/>
              <a:buFont typeface="Wingdings 3" charset="2"/>
              <a:buChar char=""/>
            </a:pPr>
            <a:r>
              <a:rPr lang="en-US" dirty="0"/>
              <a:t>Based on the regression models implemented, we found out that the RMSE value of </a:t>
            </a:r>
            <a:r>
              <a:rPr lang="en-US"/>
              <a:t>XGBoost</a:t>
            </a:r>
            <a:r>
              <a:rPr lang="en-US" dirty="0"/>
              <a:t> was the lowest of all which was 1.94</a:t>
            </a:r>
            <a:endParaRPr lang="en-US"/>
          </a:p>
        </p:txBody>
      </p:sp>
    </p:spTree>
    <p:extLst>
      <p:ext uri="{BB962C8B-B14F-4D97-AF65-F5344CB8AC3E}">
        <p14:creationId xmlns:p14="http://schemas.microsoft.com/office/powerpoint/2010/main" val="5720026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4091D54B-59AB-4A5E-8E9E-0421BD66D4F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26" name="Rectangle 25">
              <a:extLst>
                <a:ext uri="{FF2B5EF4-FFF2-40B4-BE49-F238E27FC236}">
                  <a16:creationId xmlns:a16="http://schemas.microsoft.com/office/drawing/2014/main" id="{547CE62E-FFFD-4A1F-BA78-C3B89C36FC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Freeform 5">
              <a:extLst>
                <a:ext uri="{FF2B5EF4-FFF2-40B4-BE49-F238E27FC236}">
                  <a16:creationId xmlns:a16="http://schemas.microsoft.com/office/drawing/2014/main" id="{AE51FD27-6B6A-4D21-BF22-245DA9BD0B3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9" name="Rectangle 28">
            <a:extLst>
              <a:ext uri="{FF2B5EF4-FFF2-40B4-BE49-F238E27FC236}">
                <a16:creationId xmlns:a16="http://schemas.microsoft.com/office/drawing/2014/main" id="{B8144315-1C5A-4185-A952-25D98D303D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586FC555-6DF4-CB4E-AEC0-8993A5853D57}"/>
              </a:ext>
            </a:extLst>
          </p:cNvPr>
          <p:cNvSpPr>
            <a:spLocks noGrp="1"/>
          </p:cNvSpPr>
          <p:nvPr>
            <p:ph type="title"/>
          </p:nvPr>
        </p:nvSpPr>
        <p:spPr>
          <a:xfrm>
            <a:off x="8382055" y="1241266"/>
            <a:ext cx="3161016" cy="3153753"/>
          </a:xfrm>
        </p:spPr>
        <p:txBody>
          <a:bodyPr vert="horz" lIns="91440" tIns="45720" rIns="91440" bIns="45720" rtlCol="0" anchor="b">
            <a:normAutofit/>
          </a:bodyPr>
          <a:lstStyle/>
          <a:p>
            <a:r>
              <a:rPr lang="en-US" sz="5400" b="0" i="0" kern="1200">
                <a:solidFill>
                  <a:srgbClr val="EBEBEB"/>
                </a:solidFill>
                <a:latin typeface="+mj-lt"/>
                <a:ea typeface="+mj-ea"/>
                <a:cs typeface="+mj-cs"/>
              </a:rPr>
              <a:t>Thank you</a:t>
            </a:r>
          </a:p>
        </p:txBody>
      </p:sp>
      <p:grpSp>
        <p:nvGrpSpPr>
          <p:cNvPr id="31" name="Group 30">
            <a:extLst>
              <a:ext uri="{FF2B5EF4-FFF2-40B4-BE49-F238E27FC236}">
                <a16:creationId xmlns:a16="http://schemas.microsoft.com/office/drawing/2014/main" id="{25A657F0-42F3-40D3-BC75-7DA1F5C6A22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3332" y="396837"/>
            <a:ext cx="7906665" cy="6058999"/>
            <a:chOff x="423332" y="396837"/>
            <a:chExt cx="7906665" cy="6058999"/>
          </a:xfrm>
        </p:grpSpPr>
        <p:sp>
          <p:nvSpPr>
            <p:cNvPr id="32" name="Rectangle 31">
              <a:extLst>
                <a:ext uri="{FF2B5EF4-FFF2-40B4-BE49-F238E27FC236}">
                  <a16:creationId xmlns:a16="http://schemas.microsoft.com/office/drawing/2014/main" id="{2E94FF68-7A60-47B7-AB98-1674FC7F2D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flipH="1">
              <a:off x="423332" y="402165"/>
              <a:ext cx="678513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33" name="Freeform 5">
              <a:extLst>
                <a:ext uri="{FF2B5EF4-FFF2-40B4-BE49-F238E27FC236}">
                  <a16:creationId xmlns:a16="http://schemas.microsoft.com/office/drawing/2014/main" id="{42B4F8D7-4E9C-45EF-9072-1AF32CEF71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5400000" flipH="1">
              <a:off x="4616676" y="2801722"/>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34" name="Freeform 5">
              <a:extLst>
                <a:ext uri="{FF2B5EF4-FFF2-40B4-BE49-F238E27FC236}">
                  <a16:creationId xmlns:a16="http://schemas.microsoft.com/office/drawing/2014/main" id="{3ECBDDDB-593C-40F0-8E80-AA75798EE4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5677511" flipH="1">
              <a:off x="6459831" y="1826079"/>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grpSp>
      <p:pic>
        <p:nvPicPr>
          <p:cNvPr id="22" name="Graphic 21" descr="Smiling Face with No Fill">
            <a:extLst>
              <a:ext uri="{FF2B5EF4-FFF2-40B4-BE49-F238E27FC236}">
                <a16:creationId xmlns:a16="http://schemas.microsoft.com/office/drawing/2014/main" id="{0058D2F7-A46F-4B9B-9C82-A19173A0611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016974" y="1114621"/>
            <a:ext cx="4628758" cy="4628758"/>
          </a:xfrm>
          <a:prstGeom prst="rect">
            <a:avLst/>
          </a:prstGeom>
        </p:spPr>
      </p:pic>
    </p:spTree>
    <p:extLst>
      <p:ext uri="{BB962C8B-B14F-4D97-AF65-F5344CB8AC3E}">
        <p14:creationId xmlns:p14="http://schemas.microsoft.com/office/powerpoint/2010/main" val="18104763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24E43EB-867C-4B35-9A5C-E435157C72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7C0F5DA-B59F-4F13-8BB8-FFD8F2C572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sp>
      <p:sp>
        <p:nvSpPr>
          <p:cNvPr id="12" name="Freeform 5">
            <a:extLst>
              <a:ext uri="{FF2B5EF4-FFF2-40B4-BE49-F238E27FC236}">
                <a16:creationId xmlns:a16="http://schemas.microsoft.com/office/drawing/2014/main" id="{9CEA1DEC-CC9E-4776-9E08-048A15BFA6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4" name="Freeform: Shape 13">
            <a:extLst>
              <a:ext uri="{FF2B5EF4-FFF2-40B4-BE49-F238E27FC236}">
                <a16:creationId xmlns:a16="http://schemas.microsoft.com/office/drawing/2014/main" id="{9CE399CF-F4B8-4832-A8CB-B93F6B1EF4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171964" y="-140866"/>
            <a:ext cx="6053670" cy="7139732"/>
          </a:xfrm>
          <a:custGeom>
            <a:avLst/>
            <a:gdLst>
              <a:gd name="connsiteX0" fmla="*/ 6053670 w 6053670"/>
              <a:gd name="connsiteY0" fmla="*/ 1098 h 7139732"/>
              <a:gd name="connsiteX1" fmla="*/ 6053670 w 6053670"/>
              <a:gd name="connsiteY1" fmla="*/ 1084479 h 7139732"/>
              <a:gd name="connsiteX2" fmla="*/ 6053670 w 6053670"/>
              <a:gd name="connsiteY2" fmla="*/ 1254558 h 7139732"/>
              <a:gd name="connsiteX3" fmla="*/ 6053670 w 6053670"/>
              <a:gd name="connsiteY3" fmla="*/ 7139732 h 7139732"/>
              <a:gd name="connsiteX4" fmla="*/ 0 w 6053670"/>
              <a:gd name="connsiteY4" fmla="*/ 7139732 h 7139732"/>
              <a:gd name="connsiteX5" fmla="*/ 0 w 6053670"/>
              <a:gd name="connsiteY5" fmla="*/ 1249853 h 7139732"/>
              <a:gd name="connsiteX6" fmla="*/ 0 w 6053670"/>
              <a:gd name="connsiteY6" fmla="*/ 1084479 h 7139732"/>
              <a:gd name="connsiteX7" fmla="*/ 0 w 6053670"/>
              <a:gd name="connsiteY7" fmla="*/ 0 h 7139732"/>
              <a:gd name="connsiteX8" fmla="*/ 35717 w 6053670"/>
              <a:gd name="connsiteY8" fmla="*/ 5488 h 7139732"/>
              <a:gd name="connsiteX9" fmla="*/ 140445 w 6053670"/>
              <a:gd name="connsiteY9" fmla="*/ 21641 h 7139732"/>
              <a:gd name="connsiteX10" fmla="*/ 216722 w 6053670"/>
              <a:gd name="connsiteY10" fmla="*/ 32932 h 7139732"/>
              <a:gd name="connsiteX11" fmla="*/ 307527 w 6053670"/>
              <a:gd name="connsiteY11" fmla="*/ 44850 h 7139732"/>
              <a:gd name="connsiteX12" fmla="*/ 415282 w 6053670"/>
              <a:gd name="connsiteY12" fmla="*/ 59121 h 7139732"/>
              <a:gd name="connsiteX13" fmla="*/ 534539 w 6053670"/>
              <a:gd name="connsiteY13" fmla="*/ 74175 h 7139732"/>
              <a:gd name="connsiteX14" fmla="*/ 668931 w 6053670"/>
              <a:gd name="connsiteY14" fmla="*/ 90014 h 7139732"/>
              <a:gd name="connsiteX15" fmla="*/ 815430 w 6053670"/>
              <a:gd name="connsiteY15" fmla="*/ 106794 h 7139732"/>
              <a:gd name="connsiteX16" fmla="*/ 974641 w 6053670"/>
              <a:gd name="connsiteY16" fmla="*/ 123574 h 7139732"/>
              <a:gd name="connsiteX17" fmla="*/ 1144144 w 6053670"/>
              <a:gd name="connsiteY17" fmla="*/ 140667 h 7139732"/>
              <a:gd name="connsiteX18" fmla="*/ 1326965 w 6053670"/>
              <a:gd name="connsiteY18" fmla="*/ 156506 h 7139732"/>
              <a:gd name="connsiteX19" fmla="*/ 1518261 w 6053670"/>
              <a:gd name="connsiteY19" fmla="*/ 171717 h 7139732"/>
              <a:gd name="connsiteX20" fmla="*/ 1720453 w 6053670"/>
              <a:gd name="connsiteY20" fmla="*/ 185518 h 7139732"/>
              <a:gd name="connsiteX21" fmla="*/ 1931121 w 6053670"/>
              <a:gd name="connsiteY21" fmla="*/ 198690 h 7139732"/>
              <a:gd name="connsiteX22" fmla="*/ 2150869 w 6053670"/>
              <a:gd name="connsiteY22" fmla="*/ 211079 h 7139732"/>
              <a:gd name="connsiteX23" fmla="*/ 2263467 w 6053670"/>
              <a:gd name="connsiteY23" fmla="*/ 215470 h 7139732"/>
              <a:gd name="connsiteX24" fmla="*/ 2378487 w 6053670"/>
              <a:gd name="connsiteY24" fmla="*/ 220332 h 7139732"/>
              <a:gd name="connsiteX25" fmla="*/ 2495323 w 6053670"/>
              <a:gd name="connsiteY25" fmla="*/ 224879 h 7139732"/>
              <a:gd name="connsiteX26" fmla="*/ 2612764 w 6053670"/>
              <a:gd name="connsiteY26" fmla="*/ 227859 h 7139732"/>
              <a:gd name="connsiteX27" fmla="*/ 2732627 w 6053670"/>
              <a:gd name="connsiteY27" fmla="*/ 230525 h 7139732"/>
              <a:gd name="connsiteX28" fmla="*/ 2853700 w 6053670"/>
              <a:gd name="connsiteY28" fmla="*/ 233348 h 7139732"/>
              <a:gd name="connsiteX29" fmla="*/ 2977195 w 6053670"/>
              <a:gd name="connsiteY29" fmla="*/ 235229 h 7139732"/>
              <a:gd name="connsiteX30" fmla="*/ 3101901 w 6053670"/>
              <a:gd name="connsiteY30" fmla="*/ 235229 h 7139732"/>
              <a:gd name="connsiteX31" fmla="*/ 3227817 w 6053670"/>
              <a:gd name="connsiteY31" fmla="*/ 236170 h 7139732"/>
              <a:gd name="connsiteX32" fmla="*/ 3354944 w 6053670"/>
              <a:gd name="connsiteY32" fmla="*/ 235229 h 7139732"/>
              <a:gd name="connsiteX33" fmla="*/ 3483887 w 6053670"/>
              <a:gd name="connsiteY33" fmla="*/ 233348 h 7139732"/>
              <a:gd name="connsiteX34" fmla="*/ 3612830 w 6053670"/>
              <a:gd name="connsiteY34" fmla="*/ 231623 h 7139732"/>
              <a:gd name="connsiteX35" fmla="*/ 3743590 w 6053670"/>
              <a:gd name="connsiteY35" fmla="*/ 227859 h 7139732"/>
              <a:gd name="connsiteX36" fmla="*/ 3875560 w 6053670"/>
              <a:gd name="connsiteY36" fmla="*/ 223938 h 7139732"/>
              <a:gd name="connsiteX37" fmla="*/ 4007530 w 6053670"/>
              <a:gd name="connsiteY37" fmla="*/ 219391 h 7139732"/>
              <a:gd name="connsiteX38" fmla="*/ 4140710 w 6053670"/>
              <a:gd name="connsiteY38" fmla="*/ 212961 h 7139732"/>
              <a:gd name="connsiteX39" fmla="*/ 4275102 w 6053670"/>
              <a:gd name="connsiteY39" fmla="*/ 205277 h 7139732"/>
              <a:gd name="connsiteX40" fmla="*/ 4410098 w 6053670"/>
              <a:gd name="connsiteY40" fmla="*/ 197907 h 7139732"/>
              <a:gd name="connsiteX41" fmla="*/ 4545096 w 6053670"/>
              <a:gd name="connsiteY41" fmla="*/ 188498 h 7139732"/>
              <a:gd name="connsiteX42" fmla="*/ 4681909 w 6053670"/>
              <a:gd name="connsiteY42" fmla="*/ 177207 h 7139732"/>
              <a:gd name="connsiteX43" fmla="*/ 4816905 w 6053670"/>
              <a:gd name="connsiteY43" fmla="*/ 165916 h 7139732"/>
              <a:gd name="connsiteX44" fmla="*/ 4954323 w 6053670"/>
              <a:gd name="connsiteY44" fmla="*/ 152899 h 7139732"/>
              <a:gd name="connsiteX45" fmla="*/ 5092347 w 6053670"/>
              <a:gd name="connsiteY45" fmla="*/ 138629 h 7139732"/>
              <a:gd name="connsiteX46" fmla="*/ 5228555 w 6053670"/>
              <a:gd name="connsiteY46" fmla="*/ 123574 h 7139732"/>
              <a:gd name="connsiteX47" fmla="*/ 5366578 w 6053670"/>
              <a:gd name="connsiteY47" fmla="*/ 106010 h 7139732"/>
              <a:gd name="connsiteX48" fmla="*/ 5503997 w 6053670"/>
              <a:gd name="connsiteY48" fmla="*/ 87192 h 7139732"/>
              <a:gd name="connsiteX49" fmla="*/ 5642020 w 6053670"/>
              <a:gd name="connsiteY49" fmla="*/ 68530 h 7139732"/>
              <a:gd name="connsiteX50" fmla="*/ 5779438 w 6053670"/>
              <a:gd name="connsiteY50" fmla="*/ 46733 h 7139732"/>
              <a:gd name="connsiteX51" fmla="*/ 5916251 w 6053670"/>
              <a:gd name="connsiteY51" fmla="*/ 24464 h 7139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053670" h="7139732">
                <a:moveTo>
                  <a:pt x="6053670" y="1098"/>
                </a:moveTo>
                <a:lnTo>
                  <a:pt x="6053670" y="1084479"/>
                </a:lnTo>
                <a:lnTo>
                  <a:pt x="6053670" y="1254558"/>
                </a:lnTo>
                <a:lnTo>
                  <a:pt x="6053670" y="7139732"/>
                </a:lnTo>
                <a:lnTo>
                  <a:pt x="0" y="7139732"/>
                </a:lnTo>
                <a:lnTo>
                  <a:pt x="0" y="1249853"/>
                </a:lnTo>
                <a:lnTo>
                  <a:pt x="0" y="1084479"/>
                </a:lnTo>
                <a:lnTo>
                  <a:pt x="0" y="0"/>
                </a:lnTo>
                <a:lnTo>
                  <a:pt x="35717" y="5488"/>
                </a:lnTo>
                <a:lnTo>
                  <a:pt x="140445" y="21641"/>
                </a:lnTo>
                <a:lnTo>
                  <a:pt x="216722" y="32932"/>
                </a:lnTo>
                <a:lnTo>
                  <a:pt x="307527" y="44850"/>
                </a:lnTo>
                <a:lnTo>
                  <a:pt x="415282" y="59121"/>
                </a:lnTo>
                <a:lnTo>
                  <a:pt x="534539" y="74175"/>
                </a:lnTo>
                <a:lnTo>
                  <a:pt x="668931" y="90014"/>
                </a:lnTo>
                <a:lnTo>
                  <a:pt x="815430" y="106794"/>
                </a:lnTo>
                <a:lnTo>
                  <a:pt x="974641" y="123574"/>
                </a:lnTo>
                <a:lnTo>
                  <a:pt x="1144144" y="140667"/>
                </a:lnTo>
                <a:lnTo>
                  <a:pt x="1326965" y="156506"/>
                </a:lnTo>
                <a:lnTo>
                  <a:pt x="1518261" y="171717"/>
                </a:lnTo>
                <a:lnTo>
                  <a:pt x="1720453" y="185518"/>
                </a:lnTo>
                <a:lnTo>
                  <a:pt x="1931121" y="198690"/>
                </a:lnTo>
                <a:lnTo>
                  <a:pt x="2150869" y="211079"/>
                </a:lnTo>
                <a:lnTo>
                  <a:pt x="2263467" y="215470"/>
                </a:lnTo>
                <a:lnTo>
                  <a:pt x="2378487" y="220332"/>
                </a:lnTo>
                <a:lnTo>
                  <a:pt x="2495323" y="224879"/>
                </a:lnTo>
                <a:lnTo>
                  <a:pt x="2612764" y="227859"/>
                </a:lnTo>
                <a:lnTo>
                  <a:pt x="2732627" y="230525"/>
                </a:lnTo>
                <a:lnTo>
                  <a:pt x="2853700" y="233348"/>
                </a:lnTo>
                <a:lnTo>
                  <a:pt x="2977195" y="235229"/>
                </a:lnTo>
                <a:lnTo>
                  <a:pt x="3101901" y="235229"/>
                </a:lnTo>
                <a:lnTo>
                  <a:pt x="3227817" y="236170"/>
                </a:lnTo>
                <a:lnTo>
                  <a:pt x="3354944" y="235229"/>
                </a:lnTo>
                <a:lnTo>
                  <a:pt x="3483887" y="233348"/>
                </a:lnTo>
                <a:lnTo>
                  <a:pt x="3612830" y="231623"/>
                </a:lnTo>
                <a:lnTo>
                  <a:pt x="3743590" y="227859"/>
                </a:lnTo>
                <a:lnTo>
                  <a:pt x="3875560" y="223938"/>
                </a:lnTo>
                <a:lnTo>
                  <a:pt x="4007530" y="219391"/>
                </a:lnTo>
                <a:lnTo>
                  <a:pt x="4140710" y="212961"/>
                </a:lnTo>
                <a:lnTo>
                  <a:pt x="4275102" y="205277"/>
                </a:lnTo>
                <a:lnTo>
                  <a:pt x="4410098" y="197907"/>
                </a:lnTo>
                <a:lnTo>
                  <a:pt x="4545096" y="188498"/>
                </a:lnTo>
                <a:lnTo>
                  <a:pt x="4681909" y="177207"/>
                </a:lnTo>
                <a:lnTo>
                  <a:pt x="4816905" y="165916"/>
                </a:lnTo>
                <a:lnTo>
                  <a:pt x="4954323" y="152899"/>
                </a:lnTo>
                <a:lnTo>
                  <a:pt x="5092347" y="138629"/>
                </a:lnTo>
                <a:lnTo>
                  <a:pt x="5228555" y="123574"/>
                </a:lnTo>
                <a:lnTo>
                  <a:pt x="5366578" y="106010"/>
                </a:lnTo>
                <a:lnTo>
                  <a:pt x="5503997" y="87192"/>
                </a:lnTo>
                <a:lnTo>
                  <a:pt x="5642020" y="68530"/>
                </a:lnTo>
                <a:lnTo>
                  <a:pt x="5779438" y="46733"/>
                </a:lnTo>
                <a:lnTo>
                  <a:pt x="5916251" y="24464"/>
                </a:lnTo>
                <a:close/>
              </a:path>
            </a:pathLst>
          </a:custGeom>
          <a:solidFill>
            <a:schemeClr val="bg1"/>
          </a:solidFill>
          <a:ln>
            <a:noFill/>
          </a:ln>
        </p:spPr>
      </p:sp>
      <p:sp>
        <p:nvSpPr>
          <p:cNvPr id="16" name="Freeform 5">
            <a:extLst>
              <a:ext uri="{FF2B5EF4-FFF2-40B4-BE49-F238E27FC236}">
                <a16:creationId xmlns:a16="http://schemas.microsoft.com/office/drawing/2014/main" id="{1F23E73A-FDC8-462C-83C1-3AA8961449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sp>
        <p:nvSpPr>
          <p:cNvPr id="2" name="Title 1">
            <a:extLst>
              <a:ext uri="{FF2B5EF4-FFF2-40B4-BE49-F238E27FC236}">
                <a16:creationId xmlns:a16="http://schemas.microsoft.com/office/drawing/2014/main" id="{62B1C6C0-115E-9A4C-AB11-6DF760518F4F}"/>
              </a:ext>
            </a:extLst>
          </p:cNvPr>
          <p:cNvSpPr>
            <a:spLocks noGrp="1"/>
          </p:cNvSpPr>
          <p:nvPr>
            <p:ph type="title"/>
          </p:nvPr>
        </p:nvSpPr>
        <p:spPr>
          <a:xfrm>
            <a:off x="994087" y="1130603"/>
            <a:ext cx="3342442" cy="4596794"/>
          </a:xfrm>
        </p:spPr>
        <p:txBody>
          <a:bodyPr anchor="ctr">
            <a:normAutofit/>
          </a:bodyPr>
          <a:lstStyle/>
          <a:p>
            <a:r>
              <a:rPr lang="en-US" sz="3200">
                <a:solidFill>
                  <a:srgbClr val="EBEBEB"/>
                </a:solidFill>
              </a:rPr>
              <a:t>Project Overview</a:t>
            </a:r>
          </a:p>
        </p:txBody>
      </p:sp>
      <p:sp>
        <p:nvSpPr>
          <p:cNvPr id="3" name="Content Placeholder 2">
            <a:extLst>
              <a:ext uri="{FF2B5EF4-FFF2-40B4-BE49-F238E27FC236}">
                <a16:creationId xmlns:a16="http://schemas.microsoft.com/office/drawing/2014/main" id="{23277361-F5DA-4E46-B2B7-E0502299A5BB}"/>
              </a:ext>
            </a:extLst>
          </p:cNvPr>
          <p:cNvSpPr>
            <a:spLocks noGrp="1"/>
          </p:cNvSpPr>
          <p:nvPr>
            <p:ph idx="1"/>
          </p:nvPr>
        </p:nvSpPr>
        <p:spPr>
          <a:xfrm>
            <a:off x="5290077" y="437513"/>
            <a:ext cx="5502614" cy="5954325"/>
          </a:xfrm>
        </p:spPr>
        <p:txBody>
          <a:bodyPr anchor="ctr">
            <a:normAutofit/>
          </a:bodyPr>
          <a:lstStyle/>
          <a:p>
            <a:pPr marL="0" indent="0">
              <a:buNone/>
            </a:pPr>
            <a:r>
              <a:rPr lang="en-US" sz="2000" b="1" i="1" dirty="0">
                <a:latin typeface="Calibri" panose="020F0502020204030204" pitchFamily="34" charset="0"/>
                <a:cs typeface="Calibri" panose="020F0502020204030204" pitchFamily="34" charset="0"/>
              </a:rPr>
              <a:t>AIM:</a:t>
            </a:r>
            <a:r>
              <a:rPr lang="en-US" sz="2000" b="1" i="1">
                <a:latin typeface="Calibri" panose="020F0502020204030204" pitchFamily="34" charset="0"/>
                <a:cs typeface="Calibri" panose="020F0502020204030204" pitchFamily="34" charset="0"/>
              </a:rPr>
              <a:t>  </a:t>
            </a:r>
          </a:p>
          <a:p>
            <a:pPr marL="0" indent="0">
              <a:buNone/>
            </a:pPr>
            <a:r>
              <a:rPr lang="en-US" sz="2000">
                <a:latin typeface="Calibri" panose="020F0502020204030204" pitchFamily="34" charset="0"/>
                <a:cs typeface="Calibri" panose="020F0502020204030204" pitchFamily="34" charset="0"/>
              </a:rPr>
              <a:t>Based on the applicant data, predict the risk levels(range 1-8)  to make decisions on the insurance approval.</a:t>
            </a:r>
          </a:p>
          <a:p>
            <a:endParaRPr lang="en-US" sz="2000"/>
          </a:p>
          <a:p>
            <a:pPr marL="0" indent="0">
              <a:buNone/>
            </a:pPr>
            <a:r>
              <a:rPr lang="en-US" sz="2000" b="1" i="1" dirty="0">
                <a:latin typeface="Calibri" panose="020F0502020204030204" pitchFamily="34" charset="0"/>
                <a:cs typeface="Calibri" panose="020F0502020204030204" pitchFamily="34" charset="0"/>
              </a:rPr>
              <a:t>APPROACH:</a:t>
            </a:r>
          </a:p>
          <a:p>
            <a:r>
              <a:rPr lang="en-US" sz="2000">
                <a:latin typeface="Calibri" panose="020F0502020204030204" pitchFamily="34" charset="0"/>
                <a:cs typeface="Calibri" panose="020F0502020204030204" pitchFamily="34" charset="0"/>
              </a:rPr>
              <a:t>We are pre-processing the data to build predictive models.</a:t>
            </a:r>
          </a:p>
          <a:p>
            <a:r>
              <a:rPr lang="en-US" sz="2000">
                <a:latin typeface="Calibri" panose="020F0502020204030204" pitchFamily="34" charset="0"/>
                <a:cs typeface="Calibri" panose="020F0502020204030204" pitchFamily="34" charset="0"/>
              </a:rPr>
              <a:t>Building  predictive models using linear regression, decision tree regression and SVM regression techniques.</a:t>
            </a:r>
          </a:p>
          <a:p>
            <a:r>
              <a:rPr lang="en-US" sz="2000">
                <a:latin typeface="Calibri" panose="020F0502020204030204" pitchFamily="34" charset="0"/>
                <a:cs typeface="Calibri" panose="020F0502020204030204" pitchFamily="34" charset="0"/>
              </a:rPr>
              <a:t>Evaluating and comparing the performance of each model using test data</a:t>
            </a:r>
            <a:endParaRPr lang="en-US" sz="2000"/>
          </a:p>
        </p:txBody>
      </p:sp>
    </p:spTree>
    <p:extLst>
      <p:ext uri="{BB962C8B-B14F-4D97-AF65-F5344CB8AC3E}">
        <p14:creationId xmlns:p14="http://schemas.microsoft.com/office/powerpoint/2010/main" val="6926486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72C6E0B7-C37D-4D54-8F3E-8D9F9097F6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sp>
      <p:sp>
        <p:nvSpPr>
          <p:cNvPr id="14" name="Freeform: Shape 13">
            <a:extLst>
              <a:ext uri="{FF2B5EF4-FFF2-40B4-BE49-F238E27FC236}">
                <a16:creationId xmlns:a16="http://schemas.microsoft.com/office/drawing/2014/main" id="{B7B653ED-BC47-4D34-B612-473D6AFAD0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6290102" y="977273"/>
            <a:ext cx="6053670" cy="4903455"/>
          </a:xfrm>
          <a:custGeom>
            <a:avLst/>
            <a:gdLst>
              <a:gd name="connsiteX0" fmla="*/ 6053670 w 6053670"/>
              <a:gd name="connsiteY0" fmla="*/ 1098 h 4903455"/>
              <a:gd name="connsiteX1" fmla="*/ 6053670 w 6053670"/>
              <a:gd name="connsiteY1" fmla="*/ 424590 h 4903455"/>
              <a:gd name="connsiteX2" fmla="*/ 6053670 w 6053670"/>
              <a:gd name="connsiteY2" fmla="*/ 1254558 h 4903455"/>
              <a:gd name="connsiteX3" fmla="*/ 6053670 w 6053670"/>
              <a:gd name="connsiteY3" fmla="*/ 4903455 h 4903455"/>
              <a:gd name="connsiteX4" fmla="*/ 0 w 6053670"/>
              <a:gd name="connsiteY4" fmla="*/ 4903455 h 4903455"/>
              <a:gd name="connsiteX5" fmla="*/ 0 w 6053670"/>
              <a:gd name="connsiteY5" fmla="*/ 1249853 h 4903455"/>
              <a:gd name="connsiteX6" fmla="*/ 0 w 6053670"/>
              <a:gd name="connsiteY6" fmla="*/ 424590 h 4903455"/>
              <a:gd name="connsiteX7" fmla="*/ 0 w 6053670"/>
              <a:gd name="connsiteY7" fmla="*/ 0 h 4903455"/>
              <a:gd name="connsiteX8" fmla="*/ 35717 w 6053670"/>
              <a:gd name="connsiteY8" fmla="*/ 5488 h 4903455"/>
              <a:gd name="connsiteX9" fmla="*/ 140445 w 6053670"/>
              <a:gd name="connsiteY9" fmla="*/ 21641 h 4903455"/>
              <a:gd name="connsiteX10" fmla="*/ 216722 w 6053670"/>
              <a:gd name="connsiteY10" fmla="*/ 32932 h 4903455"/>
              <a:gd name="connsiteX11" fmla="*/ 307527 w 6053670"/>
              <a:gd name="connsiteY11" fmla="*/ 44850 h 4903455"/>
              <a:gd name="connsiteX12" fmla="*/ 415282 w 6053670"/>
              <a:gd name="connsiteY12" fmla="*/ 59121 h 4903455"/>
              <a:gd name="connsiteX13" fmla="*/ 534539 w 6053670"/>
              <a:gd name="connsiteY13" fmla="*/ 74175 h 4903455"/>
              <a:gd name="connsiteX14" fmla="*/ 668931 w 6053670"/>
              <a:gd name="connsiteY14" fmla="*/ 90014 h 4903455"/>
              <a:gd name="connsiteX15" fmla="*/ 815430 w 6053670"/>
              <a:gd name="connsiteY15" fmla="*/ 106794 h 4903455"/>
              <a:gd name="connsiteX16" fmla="*/ 974641 w 6053670"/>
              <a:gd name="connsiteY16" fmla="*/ 123574 h 4903455"/>
              <a:gd name="connsiteX17" fmla="*/ 1144144 w 6053670"/>
              <a:gd name="connsiteY17" fmla="*/ 140667 h 4903455"/>
              <a:gd name="connsiteX18" fmla="*/ 1326965 w 6053670"/>
              <a:gd name="connsiteY18" fmla="*/ 156506 h 4903455"/>
              <a:gd name="connsiteX19" fmla="*/ 1518261 w 6053670"/>
              <a:gd name="connsiteY19" fmla="*/ 171717 h 4903455"/>
              <a:gd name="connsiteX20" fmla="*/ 1720453 w 6053670"/>
              <a:gd name="connsiteY20" fmla="*/ 185518 h 4903455"/>
              <a:gd name="connsiteX21" fmla="*/ 1931121 w 6053670"/>
              <a:gd name="connsiteY21" fmla="*/ 198690 h 4903455"/>
              <a:gd name="connsiteX22" fmla="*/ 2150869 w 6053670"/>
              <a:gd name="connsiteY22" fmla="*/ 211079 h 4903455"/>
              <a:gd name="connsiteX23" fmla="*/ 2263467 w 6053670"/>
              <a:gd name="connsiteY23" fmla="*/ 215470 h 4903455"/>
              <a:gd name="connsiteX24" fmla="*/ 2378487 w 6053670"/>
              <a:gd name="connsiteY24" fmla="*/ 220332 h 4903455"/>
              <a:gd name="connsiteX25" fmla="*/ 2495323 w 6053670"/>
              <a:gd name="connsiteY25" fmla="*/ 224879 h 4903455"/>
              <a:gd name="connsiteX26" fmla="*/ 2612764 w 6053670"/>
              <a:gd name="connsiteY26" fmla="*/ 227859 h 4903455"/>
              <a:gd name="connsiteX27" fmla="*/ 2732627 w 6053670"/>
              <a:gd name="connsiteY27" fmla="*/ 230525 h 4903455"/>
              <a:gd name="connsiteX28" fmla="*/ 2853700 w 6053670"/>
              <a:gd name="connsiteY28" fmla="*/ 233348 h 4903455"/>
              <a:gd name="connsiteX29" fmla="*/ 2977195 w 6053670"/>
              <a:gd name="connsiteY29" fmla="*/ 235229 h 4903455"/>
              <a:gd name="connsiteX30" fmla="*/ 3101900 w 6053670"/>
              <a:gd name="connsiteY30" fmla="*/ 235229 h 4903455"/>
              <a:gd name="connsiteX31" fmla="*/ 3227817 w 6053670"/>
              <a:gd name="connsiteY31" fmla="*/ 236170 h 4903455"/>
              <a:gd name="connsiteX32" fmla="*/ 3354944 w 6053670"/>
              <a:gd name="connsiteY32" fmla="*/ 235229 h 4903455"/>
              <a:gd name="connsiteX33" fmla="*/ 3483887 w 6053670"/>
              <a:gd name="connsiteY33" fmla="*/ 233348 h 4903455"/>
              <a:gd name="connsiteX34" fmla="*/ 3612830 w 6053670"/>
              <a:gd name="connsiteY34" fmla="*/ 231623 h 4903455"/>
              <a:gd name="connsiteX35" fmla="*/ 3743589 w 6053670"/>
              <a:gd name="connsiteY35" fmla="*/ 227859 h 4903455"/>
              <a:gd name="connsiteX36" fmla="*/ 3875559 w 6053670"/>
              <a:gd name="connsiteY36" fmla="*/ 223938 h 4903455"/>
              <a:gd name="connsiteX37" fmla="*/ 4007529 w 6053670"/>
              <a:gd name="connsiteY37" fmla="*/ 219391 h 4903455"/>
              <a:gd name="connsiteX38" fmla="*/ 4140710 w 6053670"/>
              <a:gd name="connsiteY38" fmla="*/ 212961 h 4903455"/>
              <a:gd name="connsiteX39" fmla="*/ 4275102 w 6053670"/>
              <a:gd name="connsiteY39" fmla="*/ 205277 h 4903455"/>
              <a:gd name="connsiteX40" fmla="*/ 4410098 w 6053670"/>
              <a:gd name="connsiteY40" fmla="*/ 197907 h 4903455"/>
              <a:gd name="connsiteX41" fmla="*/ 4545096 w 6053670"/>
              <a:gd name="connsiteY41" fmla="*/ 188498 h 4903455"/>
              <a:gd name="connsiteX42" fmla="*/ 4681909 w 6053670"/>
              <a:gd name="connsiteY42" fmla="*/ 177207 h 4903455"/>
              <a:gd name="connsiteX43" fmla="*/ 4816905 w 6053670"/>
              <a:gd name="connsiteY43" fmla="*/ 165916 h 4903455"/>
              <a:gd name="connsiteX44" fmla="*/ 4954323 w 6053670"/>
              <a:gd name="connsiteY44" fmla="*/ 152899 h 4903455"/>
              <a:gd name="connsiteX45" fmla="*/ 5092347 w 6053670"/>
              <a:gd name="connsiteY45" fmla="*/ 138629 h 4903455"/>
              <a:gd name="connsiteX46" fmla="*/ 5228555 w 6053670"/>
              <a:gd name="connsiteY46" fmla="*/ 123574 h 4903455"/>
              <a:gd name="connsiteX47" fmla="*/ 5366578 w 6053670"/>
              <a:gd name="connsiteY47" fmla="*/ 106010 h 4903455"/>
              <a:gd name="connsiteX48" fmla="*/ 5503997 w 6053670"/>
              <a:gd name="connsiteY48" fmla="*/ 87192 h 4903455"/>
              <a:gd name="connsiteX49" fmla="*/ 5642020 w 6053670"/>
              <a:gd name="connsiteY49" fmla="*/ 68530 h 4903455"/>
              <a:gd name="connsiteX50" fmla="*/ 5779438 w 6053670"/>
              <a:gd name="connsiteY50" fmla="*/ 46733 h 4903455"/>
              <a:gd name="connsiteX51" fmla="*/ 5916251 w 6053670"/>
              <a:gd name="connsiteY51" fmla="*/ 24464 h 4903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053670" h="4903455">
                <a:moveTo>
                  <a:pt x="6053670" y="1098"/>
                </a:moveTo>
                <a:lnTo>
                  <a:pt x="6053670" y="424590"/>
                </a:lnTo>
                <a:lnTo>
                  <a:pt x="6053670" y="1254558"/>
                </a:lnTo>
                <a:lnTo>
                  <a:pt x="6053670" y="4903455"/>
                </a:lnTo>
                <a:lnTo>
                  <a:pt x="0" y="4903455"/>
                </a:lnTo>
                <a:lnTo>
                  <a:pt x="0" y="1249853"/>
                </a:lnTo>
                <a:lnTo>
                  <a:pt x="0" y="424590"/>
                </a:lnTo>
                <a:lnTo>
                  <a:pt x="0" y="0"/>
                </a:lnTo>
                <a:lnTo>
                  <a:pt x="35717" y="5488"/>
                </a:lnTo>
                <a:lnTo>
                  <a:pt x="140445" y="21641"/>
                </a:lnTo>
                <a:lnTo>
                  <a:pt x="216722" y="32932"/>
                </a:lnTo>
                <a:lnTo>
                  <a:pt x="307527" y="44850"/>
                </a:lnTo>
                <a:lnTo>
                  <a:pt x="415282" y="59121"/>
                </a:lnTo>
                <a:lnTo>
                  <a:pt x="534539" y="74175"/>
                </a:lnTo>
                <a:lnTo>
                  <a:pt x="668931" y="90014"/>
                </a:lnTo>
                <a:lnTo>
                  <a:pt x="815430" y="106794"/>
                </a:lnTo>
                <a:lnTo>
                  <a:pt x="974641" y="123574"/>
                </a:lnTo>
                <a:lnTo>
                  <a:pt x="1144144" y="140667"/>
                </a:lnTo>
                <a:lnTo>
                  <a:pt x="1326965" y="156506"/>
                </a:lnTo>
                <a:lnTo>
                  <a:pt x="1518261" y="171717"/>
                </a:lnTo>
                <a:lnTo>
                  <a:pt x="1720453" y="185518"/>
                </a:lnTo>
                <a:lnTo>
                  <a:pt x="1931121" y="198690"/>
                </a:lnTo>
                <a:lnTo>
                  <a:pt x="2150869" y="211079"/>
                </a:lnTo>
                <a:lnTo>
                  <a:pt x="2263467" y="215470"/>
                </a:lnTo>
                <a:lnTo>
                  <a:pt x="2378487" y="220332"/>
                </a:lnTo>
                <a:lnTo>
                  <a:pt x="2495323" y="224879"/>
                </a:lnTo>
                <a:lnTo>
                  <a:pt x="2612764" y="227859"/>
                </a:lnTo>
                <a:lnTo>
                  <a:pt x="2732627" y="230525"/>
                </a:lnTo>
                <a:lnTo>
                  <a:pt x="2853700" y="233348"/>
                </a:lnTo>
                <a:lnTo>
                  <a:pt x="2977195" y="235229"/>
                </a:lnTo>
                <a:lnTo>
                  <a:pt x="3101900" y="235229"/>
                </a:lnTo>
                <a:lnTo>
                  <a:pt x="3227817" y="236170"/>
                </a:lnTo>
                <a:lnTo>
                  <a:pt x="3354944" y="235229"/>
                </a:lnTo>
                <a:lnTo>
                  <a:pt x="3483887" y="233348"/>
                </a:lnTo>
                <a:lnTo>
                  <a:pt x="3612830" y="231623"/>
                </a:lnTo>
                <a:lnTo>
                  <a:pt x="3743589" y="227859"/>
                </a:lnTo>
                <a:lnTo>
                  <a:pt x="3875559" y="223938"/>
                </a:lnTo>
                <a:lnTo>
                  <a:pt x="4007529" y="219391"/>
                </a:lnTo>
                <a:lnTo>
                  <a:pt x="4140710" y="212961"/>
                </a:lnTo>
                <a:lnTo>
                  <a:pt x="4275102" y="205277"/>
                </a:lnTo>
                <a:lnTo>
                  <a:pt x="4410098" y="197907"/>
                </a:lnTo>
                <a:lnTo>
                  <a:pt x="4545096" y="188498"/>
                </a:lnTo>
                <a:lnTo>
                  <a:pt x="4681909" y="177207"/>
                </a:lnTo>
                <a:lnTo>
                  <a:pt x="4816905" y="165916"/>
                </a:lnTo>
                <a:lnTo>
                  <a:pt x="4954323" y="152899"/>
                </a:lnTo>
                <a:lnTo>
                  <a:pt x="5092347" y="138629"/>
                </a:lnTo>
                <a:lnTo>
                  <a:pt x="5228555" y="123574"/>
                </a:lnTo>
                <a:lnTo>
                  <a:pt x="5366578" y="106010"/>
                </a:lnTo>
                <a:lnTo>
                  <a:pt x="5503997" y="87192"/>
                </a:lnTo>
                <a:lnTo>
                  <a:pt x="5642020" y="68530"/>
                </a:lnTo>
                <a:lnTo>
                  <a:pt x="5779438" y="46733"/>
                </a:lnTo>
                <a:lnTo>
                  <a:pt x="5916251" y="24464"/>
                </a:lnTo>
                <a:close/>
              </a:path>
            </a:pathLst>
          </a:custGeom>
          <a:solidFill>
            <a:schemeClr val="tx1"/>
          </a:solidFill>
          <a:ln>
            <a:noFill/>
          </a:ln>
        </p:spPr>
      </p:sp>
      <p:sp>
        <p:nvSpPr>
          <p:cNvPr id="16" name="Freeform 5">
            <a:extLst>
              <a:ext uri="{FF2B5EF4-FFF2-40B4-BE49-F238E27FC236}">
                <a16:creationId xmlns:a16="http://schemas.microsoft.com/office/drawing/2014/main" id="{B93D812D-BB26-4FDD-A218-F6F71E7376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sp>
      <p:sp>
        <p:nvSpPr>
          <p:cNvPr id="18" name="Freeform 5">
            <a:extLst>
              <a:ext uri="{FF2B5EF4-FFF2-40B4-BE49-F238E27FC236}">
                <a16:creationId xmlns:a16="http://schemas.microsoft.com/office/drawing/2014/main" id="{EEA99C6C-BC37-4408-9F74-3DDB1060B7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5922489">
            <a:off x="537676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tx1">
              <a:alpha val="20000"/>
            </a:schemeClr>
          </a:solidFill>
          <a:ln>
            <a:noFill/>
          </a:ln>
        </p:spPr>
      </p:sp>
      <p:sp>
        <p:nvSpPr>
          <p:cNvPr id="2" name="Title 1">
            <a:extLst>
              <a:ext uri="{FF2B5EF4-FFF2-40B4-BE49-F238E27FC236}">
                <a16:creationId xmlns:a16="http://schemas.microsoft.com/office/drawing/2014/main" id="{9AA82090-1064-D54B-AA71-16ED5C7E78E9}"/>
              </a:ext>
            </a:extLst>
          </p:cNvPr>
          <p:cNvSpPr>
            <a:spLocks noGrp="1"/>
          </p:cNvSpPr>
          <p:nvPr>
            <p:ph type="title"/>
          </p:nvPr>
        </p:nvSpPr>
        <p:spPr>
          <a:xfrm>
            <a:off x="639098" y="629265"/>
            <a:ext cx="6072776" cy="1622322"/>
          </a:xfrm>
        </p:spPr>
        <p:txBody>
          <a:bodyPr>
            <a:normAutofit/>
          </a:bodyPr>
          <a:lstStyle/>
          <a:p>
            <a:r>
              <a:rPr lang="en-US" b="1" i="1">
                <a:solidFill>
                  <a:srgbClr val="FFFFFE"/>
                </a:solidFill>
                <a:latin typeface="Calibri" panose="020F0502020204030204" pitchFamily="34" charset="0"/>
                <a:cs typeface="Calibri" panose="020F0502020204030204" pitchFamily="34" charset="0"/>
              </a:rPr>
              <a:t>Pre-Processing of Data</a:t>
            </a:r>
            <a:endParaRPr lang="en-US">
              <a:solidFill>
                <a:srgbClr val="FFFFFE"/>
              </a:solidFill>
            </a:endParaRPr>
          </a:p>
        </p:txBody>
      </p:sp>
      <p:sp>
        <p:nvSpPr>
          <p:cNvPr id="20" name="Rectangle 19">
            <a:extLst>
              <a:ext uri="{FF2B5EF4-FFF2-40B4-BE49-F238E27FC236}">
                <a16:creationId xmlns:a16="http://schemas.microsoft.com/office/drawing/2014/main" id="{924C0032-B592-45AB-AD23-5A4BD369B6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2" name="Oval 21">
            <a:extLst>
              <a:ext uri="{FF2B5EF4-FFF2-40B4-BE49-F238E27FC236}">
                <a16:creationId xmlns:a16="http://schemas.microsoft.com/office/drawing/2014/main" id="{89BF1F84-E7C7-42A7-911D-8E48AF6711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a:extLst>
              <a:ext uri="{FF2B5EF4-FFF2-40B4-BE49-F238E27FC236}">
                <a16:creationId xmlns:a16="http://schemas.microsoft.com/office/drawing/2014/main" id="{0C3CFCFE-6522-4333-8CB1-16DB80E7E9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44D19DDA-E5B6-2C4F-8418-EB8D72030C73}"/>
              </a:ext>
            </a:extLst>
          </p:cNvPr>
          <p:cNvSpPr>
            <a:spLocks noGrp="1"/>
          </p:cNvSpPr>
          <p:nvPr>
            <p:ph idx="1"/>
          </p:nvPr>
        </p:nvSpPr>
        <p:spPr>
          <a:xfrm>
            <a:off x="639098" y="2418735"/>
            <a:ext cx="6072776" cy="3811740"/>
          </a:xfrm>
        </p:spPr>
        <p:txBody>
          <a:bodyPr anchor="ctr">
            <a:normAutofit/>
          </a:bodyPr>
          <a:lstStyle/>
          <a:p>
            <a:pPr marL="0" indent="0">
              <a:buNone/>
            </a:pPr>
            <a:r>
              <a:rPr lang="en-US" b="1" i="1">
                <a:solidFill>
                  <a:srgbClr val="FFFFFE"/>
                </a:solidFill>
                <a:latin typeface="Calibri" panose="020F0502020204030204" pitchFamily="34" charset="0"/>
                <a:cs typeface="Calibri" panose="020F0502020204030204" pitchFamily="34" charset="0"/>
              </a:rPr>
              <a:t>Given: </a:t>
            </a:r>
          </a:p>
          <a:p>
            <a:pPr marL="0" indent="0">
              <a:buNone/>
            </a:pPr>
            <a:r>
              <a:rPr lang="en-US">
                <a:solidFill>
                  <a:srgbClr val="FFFFFE"/>
                </a:solidFill>
                <a:latin typeface="Calibri" panose="020F0502020204030204" pitchFamily="34" charset="0"/>
                <a:cs typeface="Calibri" panose="020F0502020204030204" pitchFamily="34" charset="0"/>
              </a:rPr>
              <a:t>The Prudential life insurance dataset has 127 independent variables and 1 dependent variables with over 58000 records. These 128 features are either continuous, discrete or categorical in nature.</a:t>
            </a:r>
          </a:p>
          <a:p>
            <a:pPr marL="0" indent="0">
              <a:buNone/>
            </a:pPr>
            <a:r>
              <a:rPr lang="en-US" b="1" i="1">
                <a:solidFill>
                  <a:srgbClr val="FFFFFE"/>
                </a:solidFill>
                <a:latin typeface="Calibri" panose="020F0502020204030204" pitchFamily="34" charset="0"/>
                <a:cs typeface="Calibri" panose="020F0502020204030204" pitchFamily="34" charset="0"/>
              </a:rPr>
              <a:t>Data Cleaning:</a:t>
            </a:r>
          </a:p>
          <a:p>
            <a:r>
              <a:rPr lang="en-US">
                <a:solidFill>
                  <a:srgbClr val="FFFFFE"/>
                </a:solidFill>
                <a:latin typeface="Calibri" panose="020F0502020204030204" pitchFamily="34" charset="0"/>
                <a:cs typeface="Calibri" panose="020F0502020204030204" pitchFamily="34" charset="0"/>
              </a:rPr>
              <a:t>Eliminated the dimensions containing more than 60% of missing values.</a:t>
            </a:r>
          </a:p>
          <a:p>
            <a:r>
              <a:rPr lang="en-US">
                <a:solidFill>
                  <a:srgbClr val="FFFFFE"/>
                </a:solidFill>
                <a:latin typeface="Calibri" panose="020F0502020204030204" pitchFamily="34" charset="0"/>
                <a:cs typeface="Calibri" panose="020F0502020204030204" pitchFamily="34" charset="0"/>
              </a:rPr>
              <a:t>Removed the dimensions having more than 6 categories.</a:t>
            </a:r>
          </a:p>
          <a:p>
            <a:endParaRPr lang="en-US">
              <a:solidFill>
                <a:srgbClr val="FFFFFE"/>
              </a:solidFill>
            </a:endParaRPr>
          </a:p>
        </p:txBody>
      </p:sp>
      <p:pic>
        <p:nvPicPr>
          <p:cNvPr id="6" name="Picture 5">
            <a:extLst>
              <a:ext uri="{FF2B5EF4-FFF2-40B4-BE49-F238E27FC236}">
                <a16:creationId xmlns:a16="http://schemas.microsoft.com/office/drawing/2014/main" id="{0EFF9E5F-EEA8-B543-801E-9C596F2550E8}"/>
              </a:ext>
            </a:extLst>
          </p:cNvPr>
          <p:cNvPicPr>
            <a:picLocks noChangeAspect="1"/>
          </p:cNvPicPr>
          <p:nvPr/>
        </p:nvPicPr>
        <p:blipFill>
          <a:blip r:embed="rId2"/>
          <a:stretch>
            <a:fillRect/>
          </a:stretch>
        </p:blipFill>
        <p:spPr>
          <a:xfrm>
            <a:off x="7442998" y="645107"/>
            <a:ext cx="4075772" cy="2710388"/>
          </a:xfrm>
          <a:prstGeom prst="rect">
            <a:avLst/>
          </a:prstGeom>
        </p:spPr>
      </p:pic>
      <p:pic>
        <p:nvPicPr>
          <p:cNvPr id="7" name="Picture 6">
            <a:extLst>
              <a:ext uri="{FF2B5EF4-FFF2-40B4-BE49-F238E27FC236}">
                <a16:creationId xmlns:a16="http://schemas.microsoft.com/office/drawing/2014/main" id="{7BE70BD1-6955-C648-94FA-7F558083CED9}"/>
              </a:ext>
            </a:extLst>
          </p:cNvPr>
          <p:cNvPicPr>
            <a:picLocks noChangeAspect="1"/>
          </p:cNvPicPr>
          <p:nvPr/>
        </p:nvPicPr>
        <p:blipFill>
          <a:blip r:embed="rId3"/>
          <a:stretch>
            <a:fillRect/>
          </a:stretch>
        </p:blipFill>
        <p:spPr>
          <a:xfrm>
            <a:off x="7418226" y="3694409"/>
            <a:ext cx="4125317" cy="2361743"/>
          </a:xfrm>
          <a:prstGeom prst="rect">
            <a:avLst/>
          </a:prstGeom>
        </p:spPr>
      </p:pic>
    </p:spTree>
    <p:extLst>
      <p:ext uri="{BB962C8B-B14F-4D97-AF65-F5344CB8AC3E}">
        <p14:creationId xmlns:p14="http://schemas.microsoft.com/office/powerpoint/2010/main" val="1740116946"/>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24E43EB-867C-4B35-9A5C-E435157C72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7C0F5DA-B59F-4F13-8BB8-FFD8F2C572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sp>
      <p:sp>
        <p:nvSpPr>
          <p:cNvPr id="12" name="Freeform 5">
            <a:extLst>
              <a:ext uri="{FF2B5EF4-FFF2-40B4-BE49-F238E27FC236}">
                <a16:creationId xmlns:a16="http://schemas.microsoft.com/office/drawing/2014/main" id="{9CEA1DEC-CC9E-4776-9E08-048A15BFA6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4" name="Freeform: Shape 13">
            <a:extLst>
              <a:ext uri="{FF2B5EF4-FFF2-40B4-BE49-F238E27FC236}">
                <a16:creationId xmlns:a16="http://schemas.microsoft.com/office/drawing/2014/main" id="{9CE399CF-F4B8-4832-A8CB-B93F6B1EF4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171964" y="-140866"/>
            <a:ext cx="6053670" cy="7139732"/>
          </a:xfrm>
          <a:custGeom>
            <a:avLst/>
            <a:gdLst>
              <a:gd name="connsiteX0" fmla="*/ 6053670 w 6053670"/>
              <a:gd name="connsiteY0" fmla="*/ 1098 h 7139732"/>
              <a:gd name="connsiteX1" fmla="*/ 6053670 w 6053670"/>
              <a:gd name="connsiteY1" fmla="*/ 1084479 h 7139732"/>
              <a:gd name="connsiteX2" fmla="*/ 6053670 w 6053670"/>
              <a:gd name="connsiteY2" fmla="*/ 1254558 h 7139732"/>
              <a:gd name="connsiteX3" fmla="*/ 6053670 w 6053670"/>
              <a:gd name="connsiteY3" fmla="*/ 7139732 h 7139732"/>
              <a:gd name="connsiteX4" fmla="*/ 0 w 6053670"/>
              <a:gd name="connsiteY4" fmla="*/ 7139732 h 7139732"/>
              <a:gd name="connsiteX5" fmla="*/ 0 w 6053670"/>
              <a:gd name="connsiteY5" fmla="*/ 1249853 h 7139732"/>
              <a:gd name="connsiteX6" fmla="*/ 0 w 6053670"/>
              <a:gd name="connsiteY6" fmla="*/ 1084479 h 7139732"/>
              <a:gd name="connsiteX7" fmla="*/ 0 w 6053670"/>
              <a:gd name="connsiteY7" fmla="*/ 0 h 7139732"/>
              <a:gd name="connsiteX8" fmla="*/ 35717 w 6053670"/>
              <a:gd name="connsiteY8" fmla="*/ 5488 h 7139732"/>
              <a:gd name="connsiteX9" fmla="*/ 140445 w 6053670"/>
              <a:gd name="connsiteY9" fmla="*/ 21641 h 7139732"/>
              <a:gd name="connsiteX10" fmla="*/ 216722 w 6053670"/>
              <a:gd name="connsiteY10" fmla="*/ 32932 h 7139732"/>
              <a:gd name="connsiteX11" fmla="*/ 307527 w 6053670"/>
              <a:gd name="connsiteY11" fmla="*/ 44850 h 7139732"/>
              <a:gd name="connsiteX12" fmla="*/ 415282 w 6053670"/>
              <a:gd name="connsiteY12" fmla="*/ 59121 h 7139732"/>
              <a:gd name="connsiteX13" fmla="*/ 534539 w 6053670"/>
              <a:gd name="connsiteY13" fmla="*/ 74175 h 7139732"/>
              <a:gd name="connsiteX14" fmla="*/ 668931 w 6053670"/>
              <a:gd name="connsiteY14" fmla="*/ 90014 h 7139732"/>
              <a:gd name="connsiteX15" fmla="*/ 815430 w 6053670"/>
              <a:gd name="connsiteY15" fmla="*/ 106794 h 7139732"/>
              <a:gd name="connsiteX16" fmla="*/ 974641 w 6053670"/>
              <a:gd name="connsiteY16" fmla="*/ 123574 h 7139732"/>
              <a:gd name="connsiteX17" fmla="*/ 1144144 w 6053670"/>
              <a:gd name="connsiteY17" fmla="*/ 140667 h 7139732"/>
              <a:gd name="connsiteX18" fmla="*/ 1326965 w 6053670"/>
              <a:gd name="connsiteY18" fmla="*/ 156506 h 7139732"/>
              <a:gd name="connsiteX19" fmla="*/ 1518261 w 6053670"/>
              <a:gd name="connsiteY19" fmla="*/ 171717 h 7139732"/>
              <a:gd name="connsiteX20" fmla="*/ 1720453 w 6053670"/>
              <a:gd name="connsiteY20" fmla="*/ 185518 h 7139732"/>
              <a:gd name="connsiteX21" fmla="*/ 1931121 w 6053670"/>
              <a:gd name="connsiteY21" fmla="*/ 198690 h 7139732"/>
              <a:gd name="connsiteX22" fmla="*/ 2150869 w 6053670"/>
              <a:gd name="connsiteY22" fmla="*/ 211079 h 7139732"/>
              <a:gd name="connsiteX23" fmla="*/ 2263467 w 6053670"/>
              <a:gd name="connsiteY23" fmla="*/ 215470 h 7139732"/>
              <a:gd name="connsiteX24" fmla="*/ 2378487 w 6053670"/>
              <a:gd name="connsiteY24" fmla="*/ 220332 h 7139732"/>
              <a:gd name="connsiteX25" fmla="*/ 2495323 w 6053670"/>
              <a:gd name="connsiteY25" fmla="*/ 224879 h 7139732"/>
              <a:gd name="connsiteX26" fmla="*/ 2612764 w 6053670"/>
              <a:gd name="connsiteY26" fmla="*/ 227859 h 7139732"/>
              <a:gd name="connsiteX27" fmla="*/ 2732627 w 6053670"/>
              <a:gd name="connsiteY27" fmla="*/ 230525 h 7139732"/>
              <a:gd name="connsiteX28" fmla="*/ 2853700 w 6053670"/>
              <a:gd name="connsiteY28" fmla="*/ 233348 h 7139732"/>
              <a:gd name="connsiteX29" fmla="*/ 2977195 w 6053670"/>
              <a:gd name="connsiteY29" fmla="*/ 235229 h 7139732"/>
              <a:gd name="connsiteX30" fmla="*/ 3101901 w 6053670"/>
              <a:gd name="connsiteY30" fmla="*/ 235229 h 7139732"/>
              <a:gd name="connsiteX31" fmla="*/ 3227817 w 6053670"/>
              <a:gd name="connsiteY31" fmla="*/ 236170 h 7139732"/>
              <a:gd name="connsiteX32" fmla="*/ 3354944 w 6053670"/>
              <a:gd name="connsiteY32" fmla="*/ 235229 h 7139732"/>
              <a:gd name="connsiteX33" fmla="*/ 3483887 w 6053670"/>
              <a:gd name="connsiteY33" fmla="*/ 233348 h 7139732"/>
              <a:gd name="connsiteX34" fmla="*/ 3612830 w 6053670"/>
              <a:gd name="connsiteY34" fmla="*/ 231623 h 7139732"/>
              <a:gd name="connsiteX35" fmla="*/ 3743590 w 6053670"/>
              <a:gd name="connsiteY35" fmla="*/ 227859 h 7139732"/>
              <a:gd name="connsiteX36" fmla="*/ 3875560 w 6053670"/>
              <a:gd name="connsiteY36" fmla="*/ 223938 h 7139732"/>
              <a:gd name="connsiteX37" fmla="*/ 4007530 w 6053670"/>
              <a:gd name="connsiteY37" fmla="*/ 219391 h 7139732"/>
              <a:gd name="connsiteX38" fmla="*/ 4140710 w 6053670"/>
              <a:gd name="connsiteY38" fmla="*/ 212961 h 7139732"/>
              <a:gd name="connsiteX39" fmla="*/ 4275102 w 6053670"/>
              <a:gd name="connsiteY39" fmla="*/ 205277 h 7139732"/>
              <a:gd name="connsiteX40" fmla="*/ 4410098 w 6053670"/>
              <a:gd name="connsiteY40" fmla="*/ 197907 h 7139732"/>
              <a:gd name="connsiteX41" fmla="*/ 4545096 w 6053670"/>
              <a:gd name="connsiteY41" fmla="*/ 188498 h 7139732"/>
              <a:gd name="connsiteX42" fmla="*/ 4681909 w 6053670"/>
              <a:gd name="connsiteY42" fmla="*/ 177207 h 7139732"/>
              <a:gd name="connsiteX43" fmla="*/ 4816905 w 6053670"/>
              <a:gd name="connsiteY43" fmla="*/ 165916 h 7139732"/>
              <a:gd name="connsiteX44" fmla="*/ 4954323 w 6053670"/>
              <a:gd name="connsiteY44" fmla="*/ 152899 h 7139732"/>
              <a:gd name="connsiteX45" fmla="*/ 5092347 w 6053670"/>
              <a:gd name="connsiteY45" fmla="*/ 138629 h 7139732"/>
              <a:gd name="connsiteX46" fmla="*/ 5228555 w 6053670"/>
              <a:gd name="connsiteY46" fmla="*/ 123574 h 7139732"/>
              <a:gd name="connsiteX47" fmla="*/ 5366578 w 6053670"/>
              <a:gd name="connsiteY47" fmla="*/ 106010 h 7139732"/>
              <a:gd name="connsiteX48" fmla="*/ 5503997 w 6053670"/>
              <a:gd name="connsiteY48" fmla="*/ 87192 h 7139732"/>
              <a:gd name="connsiteX49" fmla="*/ 5642020 w 6053670"/>
              <a:gd name="connsiteY49" fmla="*/ 68530 h 7139732"/>
              <a:gd name="connsiteX50" fmla="*/ 5779438 w 6053670"/>
              <a:gd name="connsiteY50" fmla="*/ 46733 h 7139732"/>
              <a:gd name="connsiteX51" fmla="*/ 5916251 w 6053670"/>
              <a:gd name="connsiteY51" fmla="*/ 24464 h 7139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053670" h="7139732">
                <a:moveTo>
                  <a:pt x="6053670" y="1098"/>
                </a:moveTo>
                <a:lnTo>
                  <a:pt x="6053670" y="1084479"/>
                </a:lnTo>
                <a:lnTo>
                  <a:pt x="6053670" y="1254558"/>
                </a:lnTo>
                <a:lnTo>
                  <a:pt x="6053670" y="7139732"/>
                </a:lnTo>
                <a:lnTo>
                  <a:pt x="0" y="7139732"/>
                </a:lnTo>
                <a:lnTo>
                  <a:pt x="0" y="1249853"/>
                </a:lnTo>
                <a:lnTo>
                  <a:pt x="0" y="1084479"/>
                </a:lnTo>
                <a:lnTo>
                  <a:pt x="0" y="0"/>
                </a:lnTo>
                <a:lnTo>
                  <a:pt x="35717" y="5488"/>
                </a:lnTo>
                <a:lnTo>
                  <a:pt x="140445" y="21641"/>
                </a:lnTo>
                <a:lnTo>
                  <a:pt x="216722" y="32932"/>
                </a:lnTo>
                <a:lnTo>
                  <a:pt x="307527" y="44850"/>
                </a:lnTo>
                <a:lnTo>
                  <a:pt x="415282" y="59121"/>
                </a:lnTo>
                <a:lnTo>
                  <a:pt x="534539" y="74175"/>
                </a:lnTo>
                <a:lnTo>
                  <a:pt x="668931" y="90014"/>
                </a:lnTo>
                <a:lnTo>
                  <a:pt x="815430" y="106794"/>
                </a:lnTo>
                <a:lnTo>
                  <a:pt x="974641" y="123574"/>
                </a:lnTo>
                <a:lnTo>
                  <a:pt x="1144144" y="140667"/>
                </a:lnTo>
                <a:lnTo>
                  <a:pt x="1326965" y="156506"/>
                </a:lnTo>
                <a:lnTo>
                  <a:pt x="1518261" y="171717"/>
                </a:lnTo>
                <a:lnTo>
                  <a:pt x="1720453" y="185518"/>
                </a:lnTo>
                <a:lnTo>
                  <a:pt x="1931121" y="198690"/>
                </a:lnTo>
                <a:lnTo>
                  <a:pt x="2150869" y="211079"/>
                </a:lnTo>
                <a:lnTo>
                  <a:pt x="2263467" y="215470"/>
                </a:lnTo>
                <a:lnTo>
                  <a:pt x="2378487" y="220332"/>
                </a:lnTo>
                <a:lnTo>
                  <a:pt x="2495323" y="224879"/>
                </a:lnTo>
                <a:lnTo>
                  <a:pt x="2612764" y="227859"/>
                </a:lnTo>
                <a:lnTo>
                  <a:pt x="2732627" y="230525"/>
                </a:lnTo>
                <a:lnTo>
                  <a:pt x="2853700" y="233348"/>
                </a:lnTo>
                <a:lnTo>
                  <a:pt x="2977195" y="235229"/>
                </a:lnTo>
                <a:lnTo>
                  <a:pt x="3101901" y="235229"/>
                </a:lnTo>
                <a:lnTo>
                  <a:pt x="3227817" y="236170"/>
                </a:lnTo>
                <a:lnTo>
                  <a:pt x="3354944" y="235229"/>
                </a:lnTo>
                <a:lnTo>
                  <a:pt x="3483887" y="233348"/>
                </a:lnTo>
                <a:lnTo>
                  <a:pt x="3612830" y="231623"/>
                </a:lnTo>
                <a:lnTo>
                  <a:pt x="3743590" y="227859"/>
                </a:lnTo>
                <a:lnTo>
                  <a:pt x="3875560" y="223938"/>
                </a:lnTo>
                <a:lnTo>
                  <a:pt x="4007530" y="219391"/>
                </a:lnTo>
                <a:lnTo>
                  <a:pt x="4140710" y="212961"/>
                </a:lnTo>
                <a:lnTo>
                  <a:pt x="4275102" y="205277"/>
                </a:lnTo>
                <a:lnTo>
                  <a:pt x="4410098" y="197907"/>
                </a:lnTo>
                <a:lnTo>
                  <a:pt x="4545096" y="188498"/>
                </a:lnTo>
                <a:lnTo>
                  <a:pt x="4681909" y="177207"/>
                </a:lnTo>
                <a:lnTo>
                  <a:pt x="4816905" y="165916"/>
                </a:lnTo>
                <a:lnTo>
                  <a:pt x="4954323" y="152899"/>
                </a:lnTo>
                <a:lnTo>
                  <a:pt x="5092347" y="138629"/>
                </a:lnTo>
                <a:lnTo>
                  <a:pt x="5228555" y="123574"/>
                </a:lnTo>
                <a:lnTo>
                  <a:pt x="5366578" y="106010"/>
                </a:lnTo>
                <a:lnTo>
                  <a:pt x="5503997" y="87192"/>
                </a:lnTo>
                <a:lnTo>
                  <a:pt x="5642020" y="68530"/>
                </a:lnTo>
                <a:lnTo>
                  <a:pt x="5779438" y="46733"/>
                </a:lnTo>
                <a:lnTo>
                  <a:pt x="5916251" y="24464"/>
                </a:lnTo>
                <a:close/>
              </a:path>
            </a:pathLst>
          </a:custGeom>
          <a:solidFill>
            <a:schemeClr val="bg1"/>
          </a:solidFill>
          <a:ln>
            <a:noFill/>
          </a:ln>
        </p:spPr>
      </p:sp>
      <p:sp>
        <p:nvSpPr>
          <p:cNvPr id="16" name="Freeform 5">
            <a:extLst>
              <a:ext uri="{FF2B5EF4-FFF2-40B4-BE49-F238E27FC236}">
                <a16:creationId xmlns:a16="http://schemas.microsoft.com/office/drawing/2014/main" id="{1F23E73A-FDC8-462C-83C1-3AA8961449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sp>
        <p:nvSpPr>
          <p:cNvPr id="2" name="Title 1">
            <a:extLst>
              <a:ext uri="{FF2B5EF4-FFF2-40B4-BE49-F238E27FC236}">
                <a16:creationId xmlns:a16="http://schemas.microsoft.com/office/drawing/2014/main" id="{B859E7FB-3852-3E4A-A64A-26AADC82E2BF}"/>
              </a:ext>
            </a:extLst>
          </p:cNvPr>
          <p:cNvSpPr>
            <a:spLocks noGrp="1"/>
          </p:cNvSpPr>
          <p:nvPr>
            <p:ph type="title"/>
          </p:nvPr>
        </p:nvSpPr>
        <p:spPr>
          <a:xfrm>
            <a:off x="994087" y="1130603"/>
            <a:ext cx="3342442" cy="4596794"/>
          </a:xfrm>
        </p:spPr>
        <p:txBody>
          <a:bodyPr anchor="ctr">
            <a:normAutofit/>
          </a:bodyPr>
          <a:lstStyle/>
          <a:p>
            <a:r>
              <a:rPr lang="en-US" sz="3200" b="1" i="1" dirty="0">
                <a:solidFill>
                  <a:srgbClr val="EBEBEB"/>
                </a:solidFill>
                <a:latin typeface="Calibri" panose="020F0502020204030204" pitchFamily="34" charset="0"/>
                <a:cs typeface="Calibri" panose="020F0502020204030204" pitchFamily="34" charset="0"/>
              </a:rPr>
              <a:t>Pre-Processing of Data</a:t>
            </a:r>
            <a:endParaRPr lang="en-US" sz="3200" dirty="0">
              <a:solidFill>
                <a:srgbClr val="EBEBEB"/>
              </a:solidFill>
            </a:endParaRPr>
          </a:p>
        </p:txBody>
      </p:sp>
      <p:sp>
        <p:nvSpPr>
          <p:cNvPr id="3" name="Content Placeholder 2">
            <a:extLst>
              <a:ext uri="{FF2B5EF4-FFF2-40B4-BE49-F238E27FC236}">
                <a16:creationId xmlns:a16="http://schemas.microsoft.com/office/drawing/2014/main" id="{D567DEE7-07C9-7A49-B90F-B0A102288B29}"/>
              </a:ext>
            </a:extLst>
          </p:cNvPr>
          <p:cNvSpPr>
            <a:spLocks noGrp="1"/>
          </p:cNvSpPr>
          <p:nvPr>
            <p:ph idx="1"/>
          </p:nvPr>
        </p:nvSpPr>
        <p:spPr>
          <a:xfrm>
            <a:off x="5290077" y="437513"/>
            <a:ext cx="5502614" cy="5954325"/>
          </a:xfrm>
        </p:spPr>
        <p:txBody>
          <a:bodyPr anchor="ctr">
            <a:normAutofit/>
          </a:bodyPr>
          <a:lstStyle/>
          <a:p>
            <a:pPr marL="0" indent="0">
              <a:buNone/>
            </a:pPr>
            <a:r>
              <a:rPr lang="en-US" sz="2000" b="1" i="1">
                <a:latin typeface="Calibri" panose="020F0502020204030204" pitchFamily="34" charset="0"/>
                <a:cs typeface="Calibri" panose="020F0502020204030204" pitchFamily="34" charset="0"/>
              </a:rPr>
              <a:t>Data Imputation:</a:t>
            </a:r>
          </a:p>
          <a:p>
            <a:pPr marL="0" indent="0">
              <a:buNone/>
            </a:pPr>
            <a:r>
              <a:rPr lang="en-US" sz="2000">
                <a:latin typeface="Calibri" panose="020F0502020204030204" pitchFamily="34" charset="0"/>
                <a:cs typeface="Calibri" panose="020F0502020204030204" pitchFamily="34" charset="0"/>
              </a:rPr>
              <a:t>Imputed  the  missing values with the mean for continuous or discrete variables.</a:t>
            </a:r>
            <a:endParaRPr lang="en-US" sz="2000" b="1" i="1">
              <a:latin typeface="Calibri" panose="020F0502020204030204" pitchFamily="34" charset="0"/>
              <a:cs typeface="Calibri" panose="020F0502020204030204" pitchFamily="34" charset="0"/>
            </a:endParaRPr>
          </a:p>
          <a:p>
            <a:pPr marL="0" indent="0">
              <a:buNone/>
            </a:pPr>
            <a:endParaRPr lang="en-US" sz="2000" b="1" i="1">
              <a:latin typeface="Calibri" panose="020F0502020204030204" pitchFamily="34" charset="0"/>
              <a:cs typeface="Calibri" panose="020F0502020204030204" pitchFamily="34" charset="0"/>
            </a:endParaRPr>
          </a:p>
          <a:p>
            <a:pPr marL="0" indent="0">
              <a:buNone/>
            </a:pPr>
            <a:r>
              <a:rPr lang="en-US" sz="2000" b="1" i="1">
                <a:latin typeface="Calibri" panose="020F0502020204030204" pitchFamily="34" charset="0"/>
                <a:cs typeface="Calibri" panose="020F0502020204030204" pitchFamily="34" charset="0"/>
              </a:rPr>
              <a:t>0 to C Transformation:</a:t>
            </a:r>
          </a:p>
          <a:p>
            <a:pPr marL="0" indent="0">
              <a:buFont typeface="Arial" panose="020B0604020202020204" pitchFamily="34" charset="0"/>
              <a:buNone/>
            </a:pPr>
            <a:r>
              <a:rPr lang="en-US" sz="2000">
                <a:latin typeface="Calibri" panose="020F0502020204030204" pitchFamily="34" charset="0"/>
                <a:cs typeface="Calibri" panose="020F0502020204030204" pitchFamily="34" charset="0"/>
              </a:rPr>
              <a:t>Categorical variables are converted to numerical(binary) by 0 to C transformation technique using ‘acm.disjonctif’ function in R.</a:t>
            </a:r>
          </a:p>
          <a:p>
            <a:pPr marL="0" indent="0">
              <a:buFont typeface="Arial" panose="020B0604020202020204" pitchFamily="34" charset="0"/>
              <a:buNone/>
            </a:pPr>
            <a:endParaRPr lang="en-US" sz="2000">
              <a:latin typeface="Calibri" panose="020F0502020204030204" pitchFamily="34" charset="0"/>
              <a:cs typeface="Calibri" panose="020F0502020204030204" pitchFamily="34" charset="0"/>
            </a:endParaRPr>
          </a:p>
          <a:p>
            <a:pPr marL="0" indent="0">
              <a:buNone/>
            </a:pPr>
            <a:r>
              <a:rPr lang="en-US" sz="2000" b="1" i="1">
                <a:latin typeface="Calibri" panose="020F0502020204030204" pitchFamily="34" charset="0"/>
                <a:cs typeface="Calibri" panose="020F0502020204030204" pitchFamily="34" charset="0"/>
              </a:rPr>
              <a:t>Dimension Reduction:</a:t>
            </a:r>
          </a:p>
          <a:p>
            <a:pPr marL="0" indent="0">
              <a:buNone/>
            </a:pPr>
            <a:r>
              <a:rPr lang="en-US" sz="2000">
                <a:latin typeface="Calibri" panose="020F0502020204030204" pitchFamily="34" charset="0"/>
                <a:cs typeface="Calibri" panose="020F0502020204030204" pitchFamily="34" charset="0"/>
              </a:rPr>
              <a:t>We used linear regression to reduce the dimensions. The dimensions with Pr value more than 0.05 were taken off as they were less significant.</a:t>
            </a:r>
            <a:endParaRPr lang="en-US" sz="2000"/>
          </a:p>
        </p:txBody>
      </p:sp>
    </p:spTree>
    <p:extLst>
      <p:ext uri="{BB962C8B-B14F-4D97-AF65-F5344CB8AC3E}">
        <p14:creationId xmlns:p14="http://schemas.microsoft.com/office/powerpoint/2010/main" val="14406188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43780CE-2BE5-46F6-97B2-60DF30217E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sp>
      <p:sp>
        <p:nvSpPr>
          <p:cNvPr id="12" name="Freeform: Shape 11">
            <a:extLst>
              <a:ext uri="{FF2B5EF4-FFF2-40B4-BE49-F238E27FC236}">
                <a16:creationId xmlns:a16="http://schemas.microsoft.com/office/drawing/2014/main" id="{61A87A49-68E6-459E-A5A6-46229FF421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171964" y="-140866"/>
            <a:ext cx="6053670" cy="7139732"/>
          </a:xfrm>
          <a:custGeom>
            <a:avLst/>
            <a:gdLst>
              <a:gd name="connsiteX0" fmla="*/ 6053670 w 6053670"/>
              <a:gd name="connsiteY0" fmla="*/ 1098 h 7139732"/>
              <a:gd name="connsiteX1" fmla="*/ 6053670 w 6053670"/>
              <a:gd name="connsiteY1" fmla="*/ 1084479 h 7139732"/>
              <a:gd name="connsiteX2" fmla="*/ 6053670 w 6053670"/>
              <a:gd name="connsiteY2" fmla="*/ 1254558 h 7139732"/>
              <a:gd name="connsiteX3" fmla="*/ 6053670 w 6053670"/>
              <a:gd name="connsiteY3" fmla="*/ 7139732 h 7139732"/>
              <a:gd name="connsiteX4" fmla="*/ 0 w 6053670"/>
              <a:gd name="connsiteY4" fmla="*/ 7139732 h 7139732"/>
              <a:gd name="connsiteX5" fmla="*/ 0 w 6053670"/>
              <a:gd name="connsiteY5" fmla="*/ 1249853 h 7139732"/>
              <a:gd name="connsiteX6" fmla="*/ 0 w 6053670"/>
              <a:gd name="connsiteY6" fmla="*/ 1084479 h 7139732"/>
              <a:gd name="connsiteX7" fmla="*/ 0 w 6053670"/>
              <a:gd name="connsiteY7" fmla="*/ 0 h 7139732"/>
              <a:gd name="connsiteX8" fmla="*/ 35717 w 6053670"/>
              <a:gd name="connsiteY8" fmla="*/ 5488 h 7139732"/>
              <a:gd name="connsiteX9" fmla="*/ 140445 w 6053670"/>
              <a:gd name="connsiteY9" fmla="*/ 21641 h 7139732"/>
              <a:gd name="connsiteX10" fmla="*/ 216722 w 6053670"/>
              <a:gd name="connsiteY10" fmla="*/ 32932 h 7139732"/>
              <a:gd name="connsiteX11" fmla="*/ 307527 w 6053670"/>
              <a:gd name="connsiteY11" fmla="*/ 44850 h 7139732"/>
              <a:gd name="connsiteX12" fmla="*/ 415282 w 6053670"/>
              <a:gd name="connsiteY12" fmla="*/ 59121 h 7139732"/>
              <a:gd name="connsiteX13" fmla="*/ 534539 w 6053670"/>
              <a:gd name="connsiteY13" fmla="*/ 74175 h 7139732"/>
              <a:gd name="connsiteX14" fmla="*/ 668931 w 6053670"/>
              <a:gd name="connsiteY14" fmla="*/ 90014 h 7139732"/>
              <a:gd name="connsiteX15" fmla="*/ 815430 w 6053670"/>
              <a:gd name="connsiteY15" fmla="*/ 106794 h 7139732"/>
              <a:gd name="connsiteX16" fmla="*/ 974641 w 6053670"/>
              <a:gd name="connsiteY16" fmla="*/ 123574 h 7139732"/>
              <a:gd name="connsiteX17" fmla="*/ 1144144 w 6053670"/>
              <a:gd name="connsiteY17" fmla="*/ 140667 h 7139732"/>
              <a:gd name="connsiteX18" fmla="*/ 1326965 w 6053670"/>
              <a:gd name="connsiteY18" fmla="*/ 156506 h 7139732"/>
              <a:gd name="connsiteX19" fmla="*/ 1518261 w 6053670"/>
              <a:gd name="connsiteY19" fmla="*/ 171717 h 7139732"/>
              <a:gd name="connsiteX20" fmla="*/ 1720453 w 6053670"/>
              <a:gd name="connsiteY20" fmla="*/ 185518 h 7139732"/>
              <a:gd name="connsiteX21" fmla="*/ 1931121 w 6053670"/>
              <a:gd name="connsiteY21" fmla="*/ 198690 h 7139732"/>
              <a:gd name="connsiteX22" fmla="*/ 2150869 w 6053670"/>
              <a:gd name="connsiteY22" fmla="*/ 211079 h 7139732"/>
              <a:gd name="connsiteX23" fmla="*/ 2263467 w 6053670"/>
              <a:gd name="connsiteY23" fmla="*/ 215470 h 7139732"/>
              <a:gd name="connsiteX24" fmla="*/ 2378487 w 6053670"/>
              <a:gd name="connsiteY24" fmla="*/ 220332 h 7139732"/>
              <a:gd name="connsiteX25" fmla="*/ 2495323 w 6053670"/>
              <a:gd name="connsiteY25" fmla="*/ 224879 h 7139732"/>
              <a:gd name="connsiteX26" fmla="*/ 2612764 w 6053670"/>
              <a:gd name="connsiteY26" fmla="*/ 227859 h 7139732"/>
              <a:gd name="connsiteX27" fmla="*/ 2732627 w 6053670"/>
              <a:gd name="connsiteY27" fmla="*/ 230525 h 7139732"/>
              <a:gd name="connsiteX28" fmla="*/ 2853700 w 6053670"/>
              <a:gd name="connsiteY28" fmla="*/ 233348 h 7139732"/>
              <a:gd name="connsiteX29" fmla="*/ 2977195 w 6053670"/>
              <a:gd name="connsiteY29" fmla="*/ 235229 h 7139732"/>
              <a:gd name="connsiteX30" fmla="*/ 3101901 w 6053670"/>
              <a:gd name="connsiteY30" fmla="*/ 235229 h 7139732"/>
              <a:gd name="connsiteX31" fmla="*/ 3227817 w 6053670"/>
              <a:gd name="connsiteY31" fmla="*/ 236170 h 7139732"/>
              <a:gd name="connsiteX32" fmla="*/ 3354944 w 6053670"/>
              <a:gd name="connsiteY32" fmla="*/ 235229 h 7139732"/>
              <a:gd name="connsiteX33" fmla="*/ 3483887 w 6053670"/>
              <a:gd name="connsiteY33" fmla="*/ 233348 h 7139732"/>
              <a:gd name="connsiteX34" fmla="*/ 3612830 w 6053670"/>
              <a:gd name="connsiteY34" fmla="*/ 231623 h 7139732"/>
              <a:gd name="connsiteX35" fmla="*/ 3743590 w 6053670"/>
              <a:gd name="connsiteY35" fmla="*/ 227859 h 7139732"/>
              <a:gd name="connsiteX36" fmla="*/ 3875560 w 6053670"/>
              <a:gd name="connsiteY36" fmla="*/ 223938 h 7139732"/>
              <a:gd name="connsiteX37" fmla="*/ 4007530 w 6053670"/>
              <a:gd name="connsiteY37" fmla="*/ 219391 h 7139732"/>
              <a:gd name="connsiteX38" fmla="*/ 4140710 w 6053670"/>
              <a:gd name="connsiteY38" fmla="*/ 212961 h 7139732"/>
              <a:gd name="connsiteX39" fmla="*/ 4275102 w 6053670"/>
              <a:gd name="connsiteY39" fmla="*/ 205277 h 7139732"/>
              <a:gd name="connsiteX40" fmla="*/ 4410098 w 6053670"/>
              <a:gd name="connsiteY40" fmla="*/ 197907 h 7139732"/>
              <a:gd name="connsiteX41" fmla="*/ 4545096 w 6053670"/>
              <a:gd name="connsiteY41" fmla="*/ 188498 h 7139732"/>
              <a:gd name="connsiteX42" fmla="*/ 4681909 w 6053670"/>
              <a:gd name="connsiteY42" fmla="*/ 177207 h 7139732"/>
              <a:gd name="connsiteX43" fmla="*/ 4816905 w 6053670"/>
              <a:gd name="connsiteY43" fmla="*/ 165916 h 7139732"/>
              <a:gd name="connsiteX44" fmla="*/ 4954323 w 6053670"/>
              <a:gd name="connsiteY44" fmla="*/ 152899 h 7139732"/>
              <a:gd name="connsiteX45" fmla="*/ 5092347 w 6053670"/>
              <a:gd name="connsiteY45" fmla="*/ 138629 h 7139732"/>
              <a:gd name="connsiteX46" fmla="*/ 5228555 w 6053670"/>
              <a:gd name="connsiteY46" fmla="*/ 123574 h 7139732"/>
              <a:gd name="connsiteX47" fmla="*/ 5366578 w 6053670"/>
              <a:gd name="connsiteY47" fmla="*/ 106010 h 7139732"/>
              <a:gd name="connsiteX48" fmla="*/ 5503997 w 6053670"/>
              <a:gd name="connsiteY48" fmla="*/ 87192 h 7139732"/>
              <a:gd name="connsiteX49" fmla="*/ 5642020 w 6053670"/>
              <a:gd name="connsiteY49" fmla="*/ 68530 h 7139732"/>
              <a:gd name="connsiteX50" fmla="*/ 5779438 w 6053670"/>
              <a:gd name="connsiteY50" fmla="*/ 46733 h 7139732"/>
              <a:gd name="connsiteX51" fmla="*/ 5916251 w 6053670"/>
              <a:gd name="connsiteY51" fmla="*/ 24464 h 7139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053670" h="7139732">
                <a:moveTo>
                  <a:pt x="6053670" y="1098"/>
                </a:moveTo>
                <a:lnTo>
                  <a:pt x="6053670" y="1084479"/>
                </a:lnTo>
                <a:lnTo>
                  <a:pt x="6053670" y="1254558"/>
                </a:lnTo>
                <a:lnTo>
                  <a:pt x="6053670" y="7139732"/>
                </a:lnTo>
                <a:lnTo>
                  <a:pt x="0" y="7139732"/>
                </a:lnTo>
                <a:lnTo>
                  <a:pt x="0" y="1249853"/>
                </a:lnTo>
                <a:lnTo>
                  <a:pt x="0" y="1084479"/>
                </a:lnTo>
                <a:lnTo>
                  <a:pt x="0" y="0"/>
                </a:lnTo>
                <a:lnTo>
                  <a:pt x="35717" y="5488"/>
                </a:lnTo>
                <a:lnTo>
                  <a:pt x="140445" y="21641"/>
                </a:lnTo>
                <a:lnTo>
                  <a:pt x="216722" y="32932"/>
                </a:lnTo>
                <a:lnTo>
                  <a:pt x="307527" y="44850"/>
                </a:lnTo>
                <a:lnTo>
                  <a:pt x="415282" y="59121"/>
                </a:lnTo>
                <a:lnTo>
                  <a:pt x="534539" y="74175"/>
                </a:lnTo>
                <a:lnTo>
                  <a:pt x="668931" y="90014"/>
                </a:lnTo>
                <a:lnTo>
                  <a:pt x="815430" y="106794"/>
                </a:lnTo>
                <a:lnTo>
                  <a:pt x="974641" y="123574"/>
                </a:lnTo>
                <a:lnTo>
                  <a:pt x="1144144" y="140667"/>
                </a:lnTo>
                <a:lnTo>
                  <a:pt x="1326965" y="156506"/>
                </a:lnTo>
                <a:lnTo>
                  <a:pt x="1518261" y="171717"/>
                </a:lnTo>
                <a:lnTo>
                  <a:pt x="1720453" y="185518"/>
                </a:lnTo>
                <a:lnTo>
                  <a:pt x="1931121" y="198690"/>
                </a:lnTo>
                <a:lnTo>
                  <a:pt x="2150869" y="211079"/>
                </a:lnTo>
                <a:lnTo>
                  <a:pt x="2263467" y="215470"/>
                </a:lnTo>
                <a:lnTo>
                  <a:pt x="2378487" y="220332"/>
                </a:lnTo>
                <a:lnTo>
                  <a:pt x="2495323" y="224879"/>
                </a:lnTo>
                <a:lnTo>
                  <a:pt x="2612764" y="227859"/>
                </a:lnTo>
                <a:lnTo>
                  <a:pt x="2732627" y="230525"/>
                </a:lnTo>
                <a:lnTo>
                  <a:pt x="2853700" y="233348"/>
                </a:lnTo>
                <a:lnTo>
                  <a:pt x="2977195" y="235229"/>
                </a:lnTo>
                <a:lnTo>
                  <a:pt x="3101901" y="235229"/>
                </a:lnTo>
                <a:lnTo>
                  <a:pt x="3227817" y="236170"/>
                </a:lnTo>
                <a:lnTo>
                  <a:pt x="3354944" y="235229"/>
                </a:lnTo>
                <a:lnTo>
                  <a:pt x="3483887" y="233348"/>
                </a:lnTo>
                <a:lnTo>
                  <a:pt x="3612830" y="231623"/>
                </a:lnTo>
                <a:lnTo>
                  <a:pt x="3743590" y="227859"/>
                </a:lnTo>
                <a:lnTo>
                  <a:pt x="3875560" y="223938"/>
                </a:lnTo>
                <a:lnTo>
                  <a:pt x="4007530" y="219391"/>
                </a:lnTo>
                <a:lnTo>
                  <a:pt x="4140710" y="212961"/>
                </a:lnTo>
                <a:lnTo>
                  <a:pt x="4275102" y="205277"/>
                </a:lnTo>
                <a:lnTo>
                  <a:pt x="4410098" y="197907"/>
                </a:lnTo>
                <a:lnTo>
                  <a:pt x="4545096" y="188498"/>
                </a:lnTo>
                <a:lnTo>
                  <a:pt x="4681909" y="177207"/>
                </a:lnTo>
                <a:lnTo>
                  <a:pt x="4816905" y="165916"/>
                </a:lnTo>
                <a:lnTo>
                  <a:pt x="4954323" y="152899"/>
                </a:lnTo>
                <a:lnTo>
                  <a:pt x="5092347" y="138629"/>
                </a:lnTo>
                <a:lnTo>
                  <a:pt x="5228555" y="123574"/>
                </a:lnTo>
                <a:lnTo>
                  <a:pt x="5366578" y="106010"/>
                </a:lnTo>
                <a:lnTo>
                  <a:pt x="5503997" y="87192"/>
                </a:lnTo>
                <a:lnTo>
                  <a:pt x="5642020" y="68530"/>
                </a:lnTo>
                <a:lnTo>
                  <a:pt x="5779438" y="46733"/>
                </a:lnTo>
                <a:lnTo>
                  <a:pt x="5916251" y="24464"/>
                </a:lnTo>
                <a:close/>
              </a:path>
            </a:pathLst>
          </a:custGeom>
          <a:solidFill>
            <a:schemeClr val="tx1"/>
          </a:solidFill>
          <a:ln>
            <a:noFill/>
          </a:ln>
        </p:spPr>
      </p:sp>
      <p:sp>
        <p:nvSpPr>
          <p:cNvPr id="14" name="Freeform 5">
            <a:extLst>
              <a:ext uri="{FF2B5EF4-FFF2-40B4-BE49-F238E27FC236}">
                <a16:creationId xmlns:a16="http://schemas.microsoft.com/office/drawing/2014/main" id="{F6ACD5FC-CAFE-48EB-B765-60EED2E0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sp>
      <p:sp>
        <p:nvSpPr>
          <p:cNvPr id="2" name="Title 1"/>
          <p:cNvSpPr>
            <a:spLocks noGrp="1"/>
          </p:cNvSpPr>
          <p:nvPr>
            <p:ph type="title"/>
          </p:nvPr>
        </p:nvSpPr>
        <p:spPr>
          <a:xfrm>
            <a:off x="1154955" y="973668"/>
            <a:ext cx="2942210" cy="1020232"/>
          </a:xfrm>
        </p:spPr>
        <p:txBody>
          <a:bodyPr>
            <a:normAutofit/>
          </a:bodyPr>
          <a:lstStyle/>
          <a:p>
            <a:pPr>
              <a:lnSpc>
                <a:spcPct val="90000"/>
              </a:lnSpc>
            </a:pPr>
            <a:r>
              <a:rPr lang="en-US" sz="3300" b="1" i="1">
                <a:solidFill>
                  <a:srgbClr val="EBEBEB"/>
                </a:solidFill>
                <a:latin typeface="Calibri" panose="020F0502020204030204" pitchFamily="34" charset="0"/>
                <a:cs typeface="Calibri" panose="020F0502020204030204" pitchFamily="34" charset="0"/>
              </a:rPr>
              <a:t>Linear regression </a:t>
            </a:r>
          </a:p>
        </p:txBody>
      </p:sp>
      <p:pic>
        <p:nvPicPr>
          <p:cNvPr id="5" name="Picture 4"/>
          <p:cNvPicPr>
            <a:picLocks noChangeAspect="1"/>
          </p:cNvPicPr>
          <p:nvPr/>
        </p:nvPicPr>
        <p:blipFill>
          <a:blip r:embed="rId2"/>
          <a:stretch>
            <a:fillRect/>
          </a:stretch>
        </p:blipFill>
        <p:spPr>
          <a:xfrm>
            <a:off x="5879266" y="803751"/>
            <a:ext cx="5022215" cy="5250498"/>
          </a:xfrm>
          <a:prstGeom prst="rect">
            <a:avLst/>
          </a:prstGeom>
          <a:solidFill>
            <a:schemeClr val="tx2">
              <a:lumMod val="20000"/>
              <a:lumOff val="80000"/>
            </a:schemeClr>
          </a:solidFill>
        </p:spPr>
      </p:pic>
      <p:sp>
        <p:nvSpPr>
          <p:cNvPr id="16" name="Rectangle 15">
            <a:extLst>
              <a:ext uri="{FF2B5EF4-FFF2-40B4-BE49-F238E27FC236}">
                <a16:creationId xmlns:a16="http://schemas.microsoft.com/office/drawing/2014/main" id="{9F33B405-D785-4738-B1C0-6A0AA5E982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8" name="Oval 17">
            <a:extLst>
              <a:ext uri="{FF2B5EF4-FFF2-40B4-BE49-F238E27FC236}">
                <a16:creationId xmlns:a16="http://schemas.microsoft.com/office/drawing/2014/main" id="{4233DC0E-DE6C-4FB6-A529-51B162641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a:extLst>
              <a:ext uri="{FF2B5EF4-FFF2-40B4-BE49-F238E27FC236}">
                <a16:creationId xmlns:a16="http://schemas.microsoft.com/office/drawing/2014/main" id="{3870477F-E451-4BC3-863F-0E2FC57288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p:cNvSpPr>
            <a:spLocks noGrp="1"/>
          </p:cNvSpPr>
          <p:nvPr>
            <p:ph idx="1"/>
          </p:nvPr>
        </p:nvSpPr>
        <p:spPr>
          <a:xfrm>
            <a:off x="1154955" y="2120900"/>
            <a:ext cx="3133726" cy="3898900"/>
          </a:xfrm>
        </p:spPr>
        <p:txBody>
          <a:bodyPr>
            <a:normAutofit/>
          </a:bodyPr>
          <a:lstStyle/>
          <a:p>
            <a:r>
              <a:rPr lang="en-US">
                <a:solidFill>
                  <a:srgbClr val="FFFFFF"/>
                </a:solidFill>
                <a:latin typeface="Calibri" panose="020F0502020204030204" pitchFamily="34" charset="0"/>
                <a:cs typeface="Calibri" panose="020F0502020204030204" pitchFamily="34" charset="0"/>
              </a:rPr>
              <a:t>In statistics, </a:t>
            </a:r>
            <a:r>
              <a:rPr lang="en-US" b="1">
                <a:solidFill>
                  <a:srgbClr val="FFFFFF"/>
                </a:solidFill>
                <a:latin typeface="Calibri" panose="020F0502020204030204" pitchFamily="34" charset="0"/>
                <a:cs typeface="Calibri" panose="020F0502020204030204" pitchFamily="34" charset="0"/>
              </a:rPr>
              <a:t>linear regression</a:t>
            </a:r>
            <a:r>
              <a:rPr lang="en-US">
                <a:solidFill>
                  <a:srgbClr val="FFFFFF"/>
                </a:solidFill>
                <a:latin typeface="Calibri" panose="020F0502020204030204" pitchFamily="34" charset="0"/>
                <a:cs typeface="Calibri" panose="020F0502020204030204" pitchFamily="34" charset="0"/>
              </a:rPr>
              <a:t> is an approach for modeling the relationship between a scalar dependent variable y and one or more explanatory variables (or independent variables) denoted X. </a:t>
            </a:r>
          </a:p>
          <a:p>
            <a:endParaRPr lang="en-US">
              <a:solidFill>
                <a:srgbClr val="FFFFFF"/>
              </a:solidFill>
            </a:endParaRPr>
          </a:p>
          <a:p>
            <a:endParaRPr lang="en-US">
              <a:solidFill>
                <a:srgbClr val="FFFFFF"/>
              </a:solidFill>
            </a:endParaRPr>
          </a:p>
        </p:txBody>
      </p:sp>
      <p:sp>
        <p:nvSpPr>
          <p:cNvPr id="22" name="Freeform 5">
            <a:extLst>
              <a:ext uri="{FF2B5EF4-FFF2-40B4-BE49-F238E27FC236}">
                <a16:creationId xmlns:a16="http://schemas.microsoft.com/office/drawing/2014/main" id="{B4A81DE1-E2BC-4A31-99EE-71350421B0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tx1">
              <a:alpha val="20000"/>
            </a:schemeClr>
          </a:solidFill>
          <a:ln>
            <a:noFill/>
          </a:ln>
        </p:spPr>
      </p:sp>
    </p:spTree>
    <p:extLst>
      <p:ext uri="{BB962C8B-B14F-4D97-AF65-F5344CB8AC3E}">
        <p14:creationId xmlns:p14="http://schemas.microsoft.com/office/powerpoint/2010/main" val="1849594524"/>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82452" y="304127"/>
            <a:ext cx="6319603" cy="1293028"/>
          </a:xfrm>
        </p:spPr>
        <p:txBody>
          <a:bodyPr/>
          <a:lstStyle/>
          <a:p>
            <a:r>
              <a:rPr lang="en-US" b="1" i="1" dirty="0">
                <a:latin typeface="Calibri" panose="020F0502020204030204" pitchFamily="34" charset="0"/>
                <a:cs typeface="Calibri" panose="020F0502020204030204" pitchFamily="34" charset="0"/>
              </a:rPr>
              <a:t>Linear regression </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6367922" y="2017440"/>
            <a:ext cx="5672667" cy="4840560"/>
          </a:xfrm>
          <a:prstGeom prst="rect">
            <a:avLst/>
          </a:prstGeom>
        </p:spPr>
      </p:pic>
      <p:pic>
        <p:nvPicPr>
          <p:cNvPr id="5" name="Picture 4"/>
          <p:cNvPicPr>
            <a:picLocks noChangeAspect="1"/>
          </p:cNvPicPr>
          <p:nvPr/>
        </p:nvPicPr>
        <p:blipFill>
          <a:blip r:embed="rId3"/>
          <a:stretch>
            <a:fillRect/>
          </a:stretch>
        </p:blipFill>
        <p:spPr>
          <a:xfrm>
            <a:off x="0" y="2017440"/>
            <a:ext cx="6367922" cy="4840560"/>
          </a:xfrm>
          <a:prstGeom prst="rect">
            <a:avLst/>
          </a:prstGeom>
        </p:spPr>
      </p:pic>
    </p:spTree>
    <p:extLst>
      <p:ext uri="{BB962C8B-B14F-4D97-AF65-F5344CB8AC3E}">
        <p14:creationId xmlns:p14="http://schemas.microsoft.com/office/powerpoint/2010/main" val="40765340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363685"/>
            <a:ext cx="9905998" cy="956282"/>
          </a:xfrm>
        </p:spPr>
        <p:txBody>
          <a:bodyPr/>
          <a:lstStyle/>
          <a:p>
            <a:pPr algn="ctr"/>
            <a:r>
              <a:rPr lang="en-US" b="1" i="1" dirty="0">
                <a:latin typeface="Calibri" panose="020F0502020204030204" pitchFamily="34" charset="0"/>
                <a:cs typeface="Calibri" panose="020F0502020204030204" pitchFamily="34" charset="0"/>
              </a:rPr>
              <a:t>Linear regression </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94872" y="1638300"/>
            <a:ext cx="6908800" cy="5283200"/>
          </a:xfrm>
          <a:prstGeom prst="rect">
            <a:avLst/>
          </a:prstGeom>
        </p:spPr>
      </p:pic>
      <p:pic>
        <p:nvPicPr>
          <p:cNvPr id="5" name="Picture 4"/>
          <p:cNvPicPr>
            <a:picLocks noChangeAspect="1"/>
          </p:cNvPicPr>
          <p:nvPr/>
        </p:nvPicPr>
        <p:blipFill>
          <a:blip r:embed="rId3"/>
          <a:stretch>
            <a:fillRect/>
          </a:stretch>
        </p:blipFill>
        <p:spPr>
          <a:xfrm>
            <a:off x="6764867" y="1638300"/>
            <a:ext cx="5427133" cy="5219700"/>
          </a:xfrm>
          <a:prstGeom prst="rect">
            <a:avLst/>
          </a:prstGeom>
        </p:spPr>
      </p:pic>
    </p:spTree>
    <p:extLst>
      <p:ext uri="{BB962C8B-B14F-4D97-AF65-F5344CB8AC3E}">
        <p14:creationId xmlns:p14="http://schemas.microsoft.com/office/powerpoint/2010/main" val="16884838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363685"/>
            <a:ext cx="9905998" cy="956282"/>
          </a:xfrm>
        </p:spPr>
        <p:txBody>
          <a:bodyPr/>
          <a:lstStyle/>
          <a:p>
            <a:pPr algn="ctr"/>
            <a:r>
              <a:rPr lang="en-US" b="1" i="1" dirty="0">
                <a:latin typeface="Calibri" panose="020F0502020204030204" pitchFamily="34" charset="0"/>
                <a:cs typeface="Calibri" panose="020F0502020204030204" pitchFamily="34" charset="0"/>
              </a:rPr>
              <a:t>Linear regression </a:t>
            </a:r>
            <a:endParaRPr lang="en-US" dirty="0"/>
          </a:p>
        </p:txBody>
      </p:sp>
      <p:pic>
        <p:nvPicPr>
          <p:cNvPr id="6" name="Content Placeholder 5"/>
          <p:cNvPicPr>
            <a:picLocks noGrp="1" noChangeAspect="1"/>
          </p:cNvPicPr>
          <p:nvPr>
            <p:ph idx="1"/>
          </p:nvPr>
        </p:nvPicPr>
        <p:blipFill>
          <a:blip r:embed="rId2"/>
          <a:stretch>
            <a:fillRect/>
          </a:stretch>
        </p:blipFill>
        <p:spPr>
          <a:xfrm>
            <a:off x="861522" y="2490125"/>
            <a:ext cx="5618839" cy="1316389"/>
          </a:xfrm>
          <a:prstGeom prst="rect">
            <a:avLst/>
          </a:prstGeom>
        </p:spPr>
      </p:pic>
      <p:pic>
        <p:nvPicPr>
          <p:cNvPr id="7" name="Picture 6"/>
          <p:cNvPicPr>
            <a:picLocks noChangeAspect="1"/>
          </p:cNvPicPr>
          <p:nvPr/>
        </p:nvPicPr>
        <p:blipFill>
          <a:blip r:embed="rId3"/>
          <a:stretch>
            <a:fillRect/>
          </a:stretch>
        </p:blipFill>
        <p:spPr>
          <a:xfrm>
            <a:off x="5794845" y="4573585"/>
            <a:ext cx="6267450" cy="1050646"/>
          </a:xfrm>
          <a:prstGeom prst="rect">
            <a:avLst/>
          </a:prstGeom>
        </p:spPr>
      </p:pic>
    </p:spTree>
    <p:extLst>
      <p:ext uri="{BB962C8B-B14F-4D97-AF65-F5344CB8AC3E}">
        <p14:creationId xmlns:p14="http://schemas.microsoft.com/office/powerpoint/2010/main" val="8346333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12">
            <a:extLst>
              <a:ext uri="{FF2B5EF4-FFF2-40B4-BE49-F238E27FC236}">
                <a16:creationId xmlns:a16="http://schemas.microsoft.com/office/drawing/2014/main" id="{F70C2B8F-6B1B-46D5-86E6-40F36C695F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sp>
      <p:sp>
        <p:nvSpPr>
          <p:cNvPr id="28" name="Freeform 5">
            <a:extLst>
              <a:ext uri="{FF2B5EF4-FFF2-40B4-BE49-F238E27FC236}">
                <a16:creationId xmlns:a16="http://schemas.microsoft.com/office/drawing/2014/main" id="{DB521824-592C-476A-AB0A-CA0C6D1F34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tx1">
              <a:alpha val="20000"/>
            </a:schemeClr>
          </a:solidFill>
          <a:ln>
            <a:noFill/>
          </a:ln>
        </p:spPr>
      </p:sp>
      <p:sp>
        <p:nvSpPr>
          <p:cNvPr id="29" name="Freeform: Shape 16">
            <a:extLst>
              <a:ext uri="{FF2B5EF4-FFF2-40B4-BE49-F238E27FC236}">
                <a16:creationId xmlns:a16="http://schemas.microsoft.com/office/drawing/2014/main" id="{A2749EFA-8EE4-4EB8-9424-8E593B9320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950898" y="638067"/>
            <a:ext cx="6053670" cy="5581866"/>
          </a:xfrm>
          <a:custGeom>
            <a:avLst/>
            <a:gdLst>
              <a:gd name="connsiteX0" fmla="*/ 6053670 w 6053670"/>
              <a:gd name="connsiteY0" fmla="*/ 1098 h 5581866"/>
              <a:gd name="connsiteX1" fmla="*/ 6053670 w 6053670"/>
              <a:gd name="connsiteY1" fmla="*/ 514028 h 5581866"/>
              <a:gd name="connsiteX2" fmla="*/ 6053670 w 6053670"/>
              <a:gd name="connsiteY2" fmla="*/ 1254558 h 5581866"/>
              <a:gd name="connsiteX3" fmla="*/ 6053670 w 6053670"/>
              <a:gd name="connsiteY3" fmla="*/ 5581866 h 5581866"/>
              <a:gd name="connsiteX4" fmla="*/ 0 w 6053670"/>
              <a:gd name="connsiteY4" fmla="*/ 5581866 h 5581866"/>
              <a:gd name="connsiteX5" fmla="*/ 0 w 6053670"/>
              <a:gd name="connsiteY5" fmla="*/ 1249853 h 5581866"/>
              <a:gd name="connsiteX6" fmla="*/ 0 w 6053670"/>
              <a:gd name="connsiteY6" fmla="*/ 514028 h 5581866"/>
              <a:gd name="connsiteX7" fmla="*/ 0 w 6053670"/>
              <a:gd name="connsiteY7" fmla="*/ 0 h 5581866"/>
              <a:gd name="connsiteX8" fmla="*/ 35717 w 6053670"/>
              <a:gd name="connsiteY8" fmla="*/ 5488 h 5581866"/>
              <a:gd name="connsiteX9" fmla="*/ 140445 w 6053670"/>
              <a:gd name="connsiteY9" fmla="*/ 21641 h 5581866"/>
              <a:gd name="connsiteX10" fmla="*/ 216722 w 6053670"/>
              <a:gd name="connsiteY10" fmla="*/ 32932 h 5581866"/>
              <a:gd name="connsiteX11" fmla="*/ 307527 w 6053670"/>
              <a:gd name="connsiteY11" fmla="*/ 44850 h 5581866"/>
              <a:gd name="connsiteX12" fmla="*/ 415282 w 6053670"/>
              <a:gd name="connsiteY12" fmla="*/ 59121 h 5581866"/>
              <a:gd name="connsiteX13" fmla="*/ 534539 w 6053670"/>
              <a:gd name="connsiteY13" fmla="*/ 74175 h 5581866"/>
              <a:gd name="connsiteX14" fmla="*/ 668931 w 6053670"/>
              <a:gd name="connsiteY14" fmla="*/ 90014 h 5581866"/>
              <a:gd name="connsiteX15" fmla="*/ 815430 w 6053670"/>
              <a:gd name="connsiteY15" fmla="*/ 106794 h 5581866"/>
              <a:gd name="connsiteX16" fmla="*/ 974641 w 6053670"/>
              <a:gd name="connsiteY16" fmla="*/ 123574 h 5581866"/>
              <a:gd name="connsiteX17" fmla="*/ 1144144 w 6053670"/>
              <a:gd name="connsiteY17" fmla="*/ 140667 h 5581866"/>
              <a:gd name="connsiteX18" fmla="*/ 1326965 w 6053670"/>
              <a:gd name="connsiteY18" fmla="*/ 156506 h 5581866"/>
              <a:gd name="connsiteX19" fmla="*/ 1518261 w 6053670"/>
              <a:gd name="connsiteY19" fmla="*/ 171717 h 5581866"/>
              <a:gd name="connsiteX20" fmla="*/ 1720453 w 6053670"/>
              <a:gd name="connsiteY20" fmla="*/ 185518 h 5581866"/>
              <a:gd name="connsiteX21" fmla="*/ 1931121 w 6053670"/>
              <a:gd name="connsiteY21" fmla="*/ 198690 h 5581866"/>
              <a:gd name="connsiteX22" fmla="*/ 2150869 w 6053670"/>
              <a:gd name="connsiteY22" fmla="*/ 211079 h 5581866"/>
              <a:gd name="connsiteX23" fmla="*/ 2263467 w 6053670"/>
              <a:gd name="connsiteY23" fmla="*/ 215470 h 5581866"/>
              <a:gd name="connsiteX24" fmla="*/ 2378487 w 6053670"/>
              <a:gd name="connsiteY24" fmla="*/ 220332 h 5581866"/>
              <a:gd name="connsiteX25" fmla="*/ 2495323 w 6053670"/>
              <a:gd name="connsiteY25" fmla="*/ 224879 h 5581866"/>
              <a:gd name="connsiteX26" fmla="*/ 2612764 w 6053670"/>
              <a:gd name="connsiteY26" fmla="*/ 227859 h 5581866"/>
              <a:gd name="connsiteX27" fmla="*/ 2732627 w 6053670"/>
              <a:gd name="connsiteY27" fmla="*/ 230525 h 5581866"/>
              <a:gd name="connsiteX28" fmla="*/ 2853700 w 6053670"/>
              <a:gd name="connsiteY28" fmla="*/ 233348 h 5581866"/>
              <a:gd name="connsiteX29" fmla="*/ 2977195 w 6053670"/>
              <a:gd name="connsiteY29" fmla="*/ 235229 h 5581866"/>
              <a:gd name="connsiteX30" fmla="*/ 3101900 w 6053670"/>
              <a:gd name="connsiteY30" fmla="*/ 235229 h 5581866"/>
              <a:gd name="connsiteX31" fmla="*/ 3227817 w 6053670"/>
              <a:gd name="connsiteY31" fmla="*/ 236170 h 5581866"/>
              <a:gd name="connsiteX32" fmla="*/ 3354944 w 6053670"/>
              <a:gd name="connsiteY32" fmla="*/ 235229 h 5581866"/>
              <a:gd name="connsiteX33" fmla="*/ 3483887 w 6053670"/>
              <a:gd name="connsiteY33" fmla="*/ 233348 h 5581866"/>
              <a:gd name="connsiteX34" fmla="*/ 3612830 w 6053670"/>
              <a:gd name="connsiteY34" fmla="*/ 231623 h 5581866"/>
              <a:gd name="connsiteX35" fmla="*/ 3743589 w 6053670"/>
              <a:gd name="connsiteY35" fmla="*/ 227859 h 5581866"/>
              <a:gd name="connsiteX36" fmla="*/ 3875559 w 6053670"/>
              <a:gd name="connsiteY36" fmla="*/ 223938 h 5581866"/>
              <a:gd name="connsiteX37" fmla="*/ 4007529 w 6053670"/>
              <a:gd name="connsiteY37" fmla="*/ 219391 h 5581866"/>
              <a:gd name="connsiteX38" fmla="*/ 4140710 w 6053670"/>
              <a:gd name="connsiteY38" fmla="*/ 212961 h 5581866"/>
              <a:gd name="connsiteX39" fmla="*/ 4275102 w 6053670"/>
              <a:gd name="connsiteY39" fmla="*/ 205277 h 5581866"/>
              <a:gd name="connsiteX40" fmla="*/ 4410098 w 6053670"/>
              <a:gd name="connsiteY40" fmla="*/ 197907 h 5581866"/>
              <a:gd name="connsiteX41" fmla="*/ 4545096 w 6053670"/>
              <a:gd name="connsiteY41" fmla="*/ 188498 h 5581866"/>
              <a:gd name="connsiteX42" fmla="*/ 4681909 w 6053670"/>
              <a:gd name="connsiteY42" fmla="*/ 177207 h 5581866"/>
              <a:gd name="connsiteX43" fmla="*/ 4816905 w 6053670"/>
              <a:gd name="connsiteY43" fmla="*/ 165916 h 5581866"/>
              <a:gd name="connsiteX44" fmla="*/ 4954323 w 6053670"/>
              <a:gd name="connsiteY44" fmla="*/ 152899 h 5581866"/>
              <a:gd name="connsiteX45" fmla="*/ 5092347 w 6053670"/>
              <a:gd name="connsiteY45" fmla="*/ 138629 h 5581866"/>
              <a:gd name="connsiteX46" fmla="*/ 5228555 w 6053670"/>
              <a:gd name="connsiteY46" fmla="*/ 123574 h 5581866"/>
              <a:gd name="connsiteX47" fmla="*/ 5366578 w 6053670"/>
              <a:gd name="connsiteY47" fmla="*/ 106010 h 5581866"/>
              <a:gd name="connsiteX48" fmla="*/ 5503997 w 6053670"/>
              <a:gd name="connsiteY48" fmla="*/ 87192 h 5581866"/>
              <a:gd name="connsiteX49" fmla="*/ 5642020 w 6053670"/>
              <a:gd name="connsiteY49" fmla="*/ 68530 h 5581866"/>
              <a:gd name="connsiteX50" fmla="*/ 5779438 w 6053670"/>
              <a:gd name="connsiteY50" fmla="*/ 46733 h 5581866"/>
              <a:gd name="connsiteX51" fmla="*/ 5916251 w 6053670"/>
              <a:gd name="connsiteY51" fmla="*/ 24464 h 5581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053670" h="5581866">
                <a:moveTo>
                  <a:pt x="6053670" y="1098"/>
                </a:moveTo>
                <a:lnTo>
                  <a:pt x="6053670" y="514028"/>
                </a:lnTo>
                <a:lnTo>
                  <a:pt x="6053670" y="1254558"/>
                </a:lnTo>
                <a:lnTo>
                  <a:pt x="6053670" y="5581866"/>
                </a:lnTo>
                <a:lnTo>
                  <a:pt x="0" y="5581866"/>
                </a:lnTo>
                <a:lnTo>
                  <a:pt x="0" y="1249853"/>
                </a:lnTo>
                <a:lnTo>
                  <a:pt x="0" y="514028"/>
                </a:lnTo>
                <a:lnTo>
                  <a:pt x="0" y="0"/>
                </a:lnTo>
                <a:lnTo>
                  <a:pt x="35717" y="5488"/>
                </a:lnTo>
                <a:lnTo>
                  <a:pt x="140445" y="21641"/>
                </a:lnTo>
                <a:lnTo>
                  <a:pt x="216722" y="32932"/>
                </a:lnTo>
                <a:lnTo>
                  <a:pt x="307527" y="44850"/>
                </a:lnTo>
                <a:lnTo>
                  <a:pt x="415282" y="59121"/>
                </a:lnTo>
                <a:lnTo>
                  <a:pt x="534539" y="74175"/>
                </a:lnTo>
                <a:lnTo>
                  <a:pt x="668931" y="90014"/>
                </a:lnTo>
                <a:lnTo>
                  <a:pt x="815430" y="106794"/>
                </a:lnTo>
                <a:lnTo>
                  <a:pt x="974641" y="123574"/>
                </a:lnTo>
                <a:lnTo>
                  <a:pt x="1144144" y="140667"/>
                </a:lnTo>
                <a:lnTo>
                  <a:pt x="1326965" y="156506"/>
                </a:lnTo>
                <a:lnTo>
                  <a:pt x="1518261" y="171717"/>
                </a:lnTo>
                <a:lnTo>
                  <a:pt x="1720453" y="185518"/>
                </a:lnTo>
                <a:lnTo>
                  <a:pt x="1931121" y="198690"/>
                </a:lnTo>
                <a:lnTo>
                  <a:pt x="2150869" y="211079"/>
                </a:lnTo>
                <a:lnTo>
                  <a:pt x="2263467" y="215470"/>
                </a:lnTo>
                <a:lnTo>
                  <a:pt x="2378487" y="220332"/>
                </a:lnTo>
                <a:lnTo>
                  <a:pt x="2495323" y="224879"/>
                </a:lnTo>
                <a:lnTo>
                  <a:pt x="2612764" y="227859"/>
                </a:lnTo>
                <a:lnTo>
                  <a:pt x="2732627" y="230525"/>
                </a:lnTo>
                <a:lnTo>
                  <a:pt x="2853700" y="233348"/>
                </a:lnTo>
                <a:lnTo>
                  <a:pt x="2977195" y="235229"/>
                </a:lnTo>
                <a:lnTo>
                  <a:pt x="3101900" y="235229"/>
                </a:lnTo>
                <a:lnTo>
                  <a:pt x="3227817" y="236170"/>
                </a:lnTo>
                <a:lnTo>
                  <a:pt x="3354944" y="235229"/>
                </a:lnTo>
                <a:lnTo>
                  <a:pt x="3483887" y="233348"/>
                </a:lnTo>
                <a:lnTo>
                  <a:pt x="3612830" y="231623"/>
                </a:lnTo>
                <a:lnTo>
                  <a:pt x="3743589" y="227859"/>
                </a:lnTo>
                <a:lnTo>
                  <a:pt x="3875559" y="223938"/>
                </a:lnTo>
                <a:lnTo>
                  <a:pt x="4007529" y="219391"/>
                </a:lnTo>
                <a:lnTo>
                  <a:pt x="4140710" y="212961"/>
                </a:lnTo>
                <a:lnTo>
                  <a:pt x="4275102" y="205277"/>
                </a:lnTo>
                <a:lnTo>
                  <a:pt x="4410098" y="197907"/>
                </a:lnTo>
                <a:lnTo>
                  <a:pt x="4545096" y="188498"/>
                </a:lnTo>
                <a:lnTo>
                  <a:pt x="4681909" y="177207"/>
                </a:lnTo>
                <a:lnTo>
                  <a:pt x="4816905" y="165916"/>
                </a:lnTo>
                <a:lnTo>
                  <a:pt x="4954323" y="152899"/>
                </a:lnTo>
                <a:lnTo>
                  <a:pt x="5092347" y="138629"/>
                </a:lnTo>
                <a:lnTo>
                  <a:pt x="5228555" y="123574"/>
                </a:lnTo>
                <a:lnTo>
                  <a:pt x="5366578" y="106010"/>
                </a:lnTo>
                <a:lnTo>
                  <a:pt x="5503997" y="87192"/>
                </a:lnTo>
                <a:lnTo>
                  <a:pt x="5642020" y="68530"/>
                </a:lnTo>
                <a:lnTo>
                  <a:pt x="5779438" y="46733"/>
                </a:lnTo>
                <a:lnTo>
                  <a:pt x="5916251" y="24464"/>
                </a:lnTo>
                <a:close/>
              </a:path>
            </a:pathLst>
          </a:custGeom>
          <a:solidFill>
            <a:schemeClr val="tx1"/>
          </a:solidFill>
          <a:ln>
            <a:noFill/>
          </a:ln>
        </p:spPr>
      </p:sp>
      <p:sp>
        <p:nvSpPr>
          <p:cNvPr id="30" name="Freeform 5">
            <a:extLst>
              <a:ext uri="{FF2B5EF4-FFF2-40B4-BE49-F238E27FC236}">
                <a16:creationId xmlns:a16="http://schemas.microsoft.com/office/drawing/2014/main" id="{B5C860C9-D4F9-4350-80DA-0D1CD36C77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sp>
      <p:sp>
        <p:nvSpPr>
          <p:cNvPr id="2" name="Title 1"/>
          <p:cNvSpPr>
            <a:spLocks noGrp="1"/>
          </p:cNvSpPr>
          <p:nvPr>
            <p:ph type="title"/>
          </p:nvPr>
        </p:nvSpPr>
        <p:spPr>
          <a:xfrm>
            <a:off x="639098" y="629265"/>
            <a:ext cx="5132438" cy="1622322"/>
          </a:xfrm>
        </p:spPr>
        <p:txBody>
          <a:bodyPr vert="horz" lIns="91440" tIns="45720" rIns="91440" bIns="45720" rtlCol="0" anchor="ctr">
            <a:normAutofit/>
          </a:bodyPr>
          <a:lstStyle/>
          <a:p>
            <a:r>
              <a:rPr lang="en-US" b="0" i="0" kern="1200">
                <a:solidFill>
                  <a:srgbClr val="EBEBEB"/>
                </a:solidFill>
                <a:latin typeface="+mj-lt"/>
                <a:ea typeface="+mj-ea"/>
                <a:cs typeface="+mj-cs"/>
              </a:rPr>
              <a:t>SVM regression </a:t>
            </a:r>
          </a:p>
        </p:txBody>
      </p:sp>
      <p:pic>
        <p:nvPicPr>
          <p:cNvPr id="8" name="Picture 7"/>
          <p:cNvPicPr>
            <a:picLocks noChangeAspect="1"/>
          </p:cNvPicPr>
          <p:nvPr/>
        </p:nvPicPr>
        <p:blipFill>
          <a:blip r:embed="rId2"/>
          <a:stretch>
            <a:fillRect/>
          </a:stretch>
        </p:blipFill>
        <p:spPr>
          <a:xfrm>
            <a:off x="6714836" y="1584774"/>
            <a:ext cx="4828707" cy="3706032"/>
          </a:xfrm>
          <a:prstGeom prst="rect">
            <a:avLst/>
          </a:prstGeom>
        </p:spPr>
      </p:pic>
      <p:sp>
        <p:nvSpPr>
          <p:cNvPr id="31" name="Rectangle 20">
            <a:extLst>
              <a:ext uri="{FF2B5EF4-FFF2-40B4-BE49-F238E27FC236}">
                <a16:creationId xmlns:a16="http://schemas.microsoft.com/office/drawing/2014/main" id="{538A90C8-AE0E-4EBA-9AF8-EEDB206020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Content Placeholder 4"/>
          <p:cNvSpPr txBox="1">
            <a:spLocks/>
          </p:cNvSpPr>
          <p:nvPr/>
        </p:nvSpPr>
        <p:spPr>
          <a:xfrm>
            <a:off x="639098" y="2418735"/>
            <a:ext cx="5132439" cy="3811742"/>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defTabSz="457200">
              <a:buClr>
                <a:schemeClr val="accent1"/>
              </a:buClr>
              <a:buSzPct val="80000"/>
              <a:buFont typeface="Wingdings 3" charset="2"/>
              <a:buChar char=""/>
            </a:pPr>
            <a:r>
              <a:rPr lang="en-US">
                <a:solidFill>
                  <a:srgbClr val="FFFFFF"/>
                </a:solidFill>
              </a:rPr>
              <a:t>Support Vector Machines are very specific class of algorithms, characterized by usage of kernels, absence of local minima, sparseness of the solution and capacity control obtained by acting on the margin, or on number of support vectors, etc.</a:t>
            </a:r>
          </a:p>
          <a:p>
            <a:pPr defTabSz="457200">
              <a:buClr>
                <a:schemeClr val="accent1"/>
              </a:buClr>
              <a:buSzPct val="80000"/>
              <a:buFont typeface="Wingdings 3" charset="2"/>
              <a:buChar char=""/>
            </a:pPr>
            <a:endParaRPr lang="en-US">
              <a:solidFill>
                <a:srgbClr val="FFFFFF"/>
              </a:solidFill>
            </a:endParaRPr>
          </a:p>
        </p:txBody>
      </p:sp>
    </p:spTree>
    <p:extLst>
      <p:ext uri="{BB962C8B-B14F-4D97-AF65-F5344CB8AC3E}">
        <p14:creationId xmlns:p14="http://schemas.microsoft.com/office/powerpoint/2010/main" val="3258515906"/>
      </p:ext>
    </p:extLst>
  </p:cSld>
  <p:clrMapOvr>
    <a:overrideClrMapping bg1="dk1" tx1="lt1" bg2="dk2" tx2="lt2" accent1="accent1" accent2="accent2" accent3="accent3" accent4="accent4" accent5="accent5" accent6="accent6" hlink="hlink" folHlink="folHlink"/>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docProps/app.xml><?xml version="1.0" encoding="utf-8"?>
<Properties xmlns="http://schemas.openxmlformats.org/officeDocument/2006/extended-properties" xmlns:vt="http://schemas.openxmlformats.org/officeDocument/2006/docPropsVTypes">
  <TotalTime>1</TotalTime>
  <Words>434</Words>
  <Application>Microsoft Macintosh PowerPoint</Application>
  <PresentationFormat>Widescreen</PresentationFormat>
  <Paragraphs>53</Paragraphs>
  <Slides>19</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19</vt:i4>
      </vt:variant>
    </vt:vector>
  </HeadingPairs>
  <TitlesOfParts>
    <vt:vector size="26" baseType="lpstr">
      <vt:lpstr>Arial</vt:lpstr>
      <vt:lpstr>Calibri</vt:lpstr>
      <vt:lpstr>Century Gothic</vt:lpstr>
      <vt:lpstr>Maven Pro</vt:lpstr>
      <vt:lpstr>Nunito</vt:lpstr>
      <vt:lpstr>Wingdings 3</vt:lpstr>
      <vt:lpstr>Ion Boardroom</vt:lpstr>
      <vt:lpstr>Prudential Life Insurance  Advances in Data Science and Architecture Professor: Dr. Subrata Das</vt:lpstr>
      <vt:lpstr>Project Overview</vt:lpstr>
      <vt:lpstr>Pre-Processing of Data</vt:lpstr>
      <vt:lpstr>Pre-Processing of Data</vt:lpstr>
      <vt:lpstr>Linear regression </vt:lpstr>
      <vt:lpstr>Linear regression </vt:lpstr>
      <vt:lpstr>Linear regression </vt:lpstr>
      <vt:lpstr>Linear regression </vt:lpstr>
      <vt:lpstr>SVM regression </vt:lpstr>
      <vt:lpstr>Tuning and Building SVM model</vt:lpstr>
      <vt:lpstr>SVM regression </vt:lpstr>
      <vt:lpstr>DECISION TREE REGRESSION</vt:lpstr>
      <vt:lpstr>DECISION TREE REGRESSION</vt:lpstr>
      <vt:lpstr>DECISION TREE REGRESSION</vt:lpstr>
      <vt:lpstr>XGBoost</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Prudential Life Insurance  Advances in Data Science and Architecture Professor: Dr. Subrata Das</dc:title>
  <dc:creator>Shweta Tatiya</dc:creator>
  <cp:lastModifiedBy>Shweta Tatiya</cp:lastModifiedBy>
  <cp:revision>1</cp:revision>
  <dcterms:created xsi:type="dcterms:W3CDTF">2019-08-02T20:59:05Z</dcterms:created>
  <dcterms:modified xsi:type="dcterms:W3CDTF">2019-08-02T21:00:16Z</dcterms:modified>
</cp:coreProperties>
</file>